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7" r:id="rId9"/>
    <p:sldId id="261" r:id="rId10"/>
    <p:sldId id="262" r:id="rId11"/>
    <p:sldId id="263" r:id="rId12"/>
    <p:sldId id="264" r:id="rId13"/>
    <p:sldId id="268" r:id="rId14"/>
    <p:sldId id="269" r:id="rId15"/>
    <p:sldId id="270" r:id="rId16"/>
    <p:sldId id="272" r:id="rId17"/>
    <p:sldId id="271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Handy Casual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B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15" autoAdjust="0"/>
  </p:normalViewPr>
  <p:slideViewPr>
    <p:cSldViewPr>
      <p:cViewPr varScale="1">
        <p:scale>
          <a:sx n="54" d="100"/>
          <a:sy n="54" d="100"/>
        </p:scale>
        <p:origin x="100" y="5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920AE-E711-4955-BC1D-9CB0F9C0A084}" type="datetimeFigureOut">
              <a:rPr lang="es-SV" smtClean="0"/>
              <a:t>10/1/2024</a:t>
            </a:fld>
            <a:endParaRPr lang="es-S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3A33C-70F0-46B4-B8BA-45BD1DBA7CDE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155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3A33C-70F0-46B4-B8BA-45BD1DBA7CDE}" type="slidenum">
              <a:rPr lang="es-SV" smtClean="0"/>
              <a:t>5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96657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6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7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://www.feedingmatters.org/" TargetMode="External"/><Relationship Id="rId5" Type="http://schemas.openxmlformats.org/officeDocument/2006/relationships/hyperlink" Target="https://questionnaire.feedingmatters.org/questionnaire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s://secure-web.cisco.com/14QUJLOJ-USSah9qvuDdQ6qFwZMspMqIATJXEbszbaaVVgj2es3ECgu3IaeMgg0L2rngFfQK1OAgey5OIMu_GXIA6oEmAsf293lun7H282c_6bp0Yom9zDWp9eK_IX8SsuHAVn0SrrxyJkloPUYcBO6Y0dScHXozHtvGdrz0g2kOgNroQIvtxAo7bTwmUhFjbeXhvMEMsnL-NXmHWeBGZRtw-2KWBmuERxpqGUUMzNPmDSW8lUsHXDLpazCdD9UKMLND5hmDE4PU05WW0XSKcrpqiu5KeXXMWP8mwQY0gfoUaX2wEW0hZ-yoBluaLUhEPwrQ88M-d9Gh6tW4qJ8F1GlKTUNVT3nvhcAJSqPZ6Ual_HBYYG-RsJVvl0d_8CeU_1VojX99_pQN7N8IdB7lLopU8416NVLzACF0GRAgXgaxEe5jWaM6Hc6r5cp-eO1d96G13-FPxf0clTygLgfmtSQ/https%3A%2F%2Fwww.youtube.com%2Fwatch%3Fv%3D5-O7Olp5A7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4EEE06-E41E-38E3-79B5-5DD4EB3A6A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Recipe for PEACE at Mealtimes</a:t>
            </a:r>
            <a:endParaRPr lang="es-SV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5AF2B7-331A-D357-F73B-E19986F1FF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73"/>
          <a:stretch/>
        </p:blipFill>
        <p:spPr bwMode="auto">
          <a:xfrm>
            <a:off x="1913903" y="1104900"/>
            <a:ext cx="14187361" cy="7924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Receta">
            <a:hlinkClick r:id="" action="ppaction://media"/>
            <a:extLst>
              <a:ext uri="{FF2B5EF4-FFF2-40B4-BE49-F238E27FC236}">
                <a16:creationId xmlns:a16="http://schemas.microsoft.com/office/drawing/2014/main" id="{4081FFBE-81D1-2F95-FBA1-9A4CDDC64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8"/>
    </mc:Choice>
    <mc:Fallback xmlns="">
      <p:transition spd="slow" advTm="4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123871" y="1562100"/>
            <a:ext cx="13936565" cy="5924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22531" lvl="1" indent="-261265" algn="l">
              <a:lnSpc>
                <a:spcPts val="4385"/>
              </a:lnSpc>
              <a:spcBef>
                <a:spcPct val="0"/>
              </a:spcBef>
            </a:pPr>
            <a:r>
              <a:rPr lang="en-US" sz="6600" strike="noStrike" spc="-161" dirty="0">
                <a:solidFill>
                  <a:srgbClr val="AF4300"/>
                </a:solidFill>
                <a:latin typeface="Handy Casual"/>
              </a:rPr>
              <a:t>L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a </a:t>
            </a:r>
            <a:r>
              <a:rPr lang="es-SV" sz="6600" spc="-161" dirty="0">
                <a:solidFill>
                  <a:srgbClr val="9D2211"/>
                </a:solidFill>
                <a:latin typeface="Handy Casual"/>
              </a:rPr>
              <a:t>exploración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de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los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alimentos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nuevos es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importante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.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535096" y="2828214"/>
            <a:ext cx="14458868" cy="5642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Anime la </a:t>
            </a:r>
            <a:r>
              <a:rPr lang="es-SV" sz="4049" u="none" strike="noStrike" spc="-161" dirty="0">
                <a:solidFill>
                  <a:srgbClr val="9D2211"/>
                </a:solidFill>
                <a:latin typeface="Handy Casual"/>
              </a:rPr>
              <a:t>exploración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Los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ni</a:t>
            </a:r>
            <a:r>
              <a:rPr lang="es-ES" sz="4049" spc="-161" dirty="0">
                <a:solidFill>
                  <a:srgbClr val="9D2211"/>
                </a:solidFill>
                <a:latin typeface="Handy Casual"/>
              </a:rPr>
              <a:t>ñ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exploran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las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cosas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con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todos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sus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sentidos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. Usan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los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ojos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,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nariz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, 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y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dedos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cuando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s-SV" sz="4049" spc="-161" dirty="0">
                <a:solidFill>
                  <a:srgbClr val="9D2211"/>
                </a:solidFill>
                <a:latin typeface="Handy Casual"/>
              </a:rPr>
              <a:t>están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aprendiendo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acerca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de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cosas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en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el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mundo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. Al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hablar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acerca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de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como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se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ve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,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huele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o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siente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una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comida,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puede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hacer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que le de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menos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miedo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.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Ejemplo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: </a:t>
            </a:r>
          </a:p>
          <a:p>
            <a:pPr marL="832101" lvl="1" indent="-571500" algn="l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De que color es?</a:t>
            </a:r>
          </a:p>
          <a:p>
            <a:pPr marL="832101" lvl="1" indent="-571500" algn="l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Que forma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tiene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? </a:t>
            </a:r>
          </a:p>
          <a:p>
            <a:pPr marL="832101" lvl="1" indent="-571500" algn="l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Esta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duro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o suave?</a:t>
            </a: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05730">
            <a:off x="1659279" y="1013133"/>
            <a:ext cx="684889" cy="1288923"/>
          </a:xfrm>
          <a:custGeom>
            <a:avLst/>
            <a:gdLst/>
            <a:ahLst/>
            <a:cxnLst/>
            <a:rect l="l" t="t" r="r" b="b"/>
            <a:pathLst>
              <a:path w="684889" h="1288923">
                <a:moveTo>
                  <a:pt x="0" y="0"/>
                </a:moveTo>
                <a:lnTo>
                  <a:pt x="684889" y="0"/>
                </a:lnTo>
                <a:lnTo>
                  <a:pt x="684889" y="1288923"/>
                </a:lnTo>
                <a:lnTo>
                  <a:pt x="0" y="128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443" flipH="1">
            <a:off x="15776723" y="1130561"/>
            <a:ext cx="671119" cy="1263009"/>
          </a:xfrm>
          <a:custGeom>
            <a:avLst/>
            <a:gdLst/>
            <a:ahLst/>
            <a:cxnLst/>
            <a:rect l="l" t="t" r="r" b="b"/>
            <a:pathLst>
              <a:path w="671119" h="1263009">
                <a:moveTo>
                  <a:pt x="671119" y="0"/>
                </a:moveTo>
                <a:lnTo>
                  <a:pt x="0" y="0"/>
                </a:lnTo>
                <a:lnTo>
                  <a:pt x="0" y="1263009"/>
                </a:lnTo>
                <a:lnTo>
                  <a:pt x="671119" y="1263009"/>
                </a:lnTo>
                <a:lnTo>
                  <a:pt x="67111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677046-3598-246E-A5A0-D162D02A4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5448300"/>
            <a:ext cx="3957638" cy="3957638"/>
          </a:xfrm>
          <a:prstGeom prst="rect">
            <a:avLst/>
          </a:prstGeom>
        </p:spPr>
      </p:pic>
      <p:pic>
        <p:nvPicPr>
          <p:cNvPr id="6" name="Anime la exploracion">
            <a:hlinkClick r:id="" action="ppaction://media"/>
            <a:extLst>
              <a:ext uri="{FF2B5EF4-FFF2-40B4-BE49-F238E27FC236}">
                <a16:creationId xmlns:a16="http://schemas.microsoft.com/office/drawing/2014/main" id="{9AA98871-E88A-31EE-FD57-5C253B415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4"/>
    </mc:Choice>
    <mc:Fallback xmlns="">
      <p:transition spd="slow" advTm="36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976917" y="1562100"/>
            <a:ext cx="13936565" cy="5924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22531" lvl="1" indent="-261265" algn="l">
              <a:lnSpc>
                <a:spcPts val="4385"/>
              </a:lnSpc>
              <a:spcBef>
                <a:spcPct val="0"/>
              </a:spcBef>
            </a:pPr>
            <a:r>
              <a:rPr lang="en-US" sz="6600" strike="noStrike" spc="-161" dirty="0">
                <a:solidFill>
                  <a:srgbClr val="AF4300"/>
                </a:solidFill>
                <a:latin typeface="Handy Casual"/>
              </a:rPr>
              <a:t>L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a </a:t>
            </a:r>
            <a:r>
              <a:rPr lang="es-SV" sz="6600" spc="-161" dirty="0">
                <a:solidFill>
                  <a:srgbClr val="9D2211"/>
                </a:solidFill>
                <a:latin typeface="Handy Casual"/>
              </a:rPr>
              <a:t>exploración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de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los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alimentos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nuevos es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importante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.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405891" y="2857500"/>
            <a:ext cx="14672309" cy="5642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Simplemente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un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pedacito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pequeno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mantiene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la PAZ. 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Probar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algo nuevo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puede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ser </a:t>
            </a:r>
            <a:r>
              <a:rPr lang="es-SV" sz="4049" spc="-161" dirty="0">
                <a:solidFill>
                  <a:srgbClr val="9D2211"/>
                </a:solidFill>
                <a:latin typeface="Handy Casual"/>
              </a:rPr>
              <a:t>difícil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o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darle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miedo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a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muchas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personas. Al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empezar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con un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pedacito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peque</a:t>
            </a:r>
            <a:r>
              <a:rPr lang="es-ES" sz="4049" spc="-161" dirty="0">
                <a:solidFill>
                  <a:srgbClr val="9D2211"/>
                </a:solidFill>
                <a:latin typeface="Handy Casual"/>
              </a:rPr>
              <a:t>ñ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o del </a:t>
            </a:r>
            <a:r>
              <a:rPr lang="es-SV" sz="4049" spc="-161" dirty="0">
                <a:solidFill>
                  <a:srgbClr val="9D2211"/>
                </a:solidFill>
                <a:latin typeface="Handy Casual"/>
              </a:rPr>
              <a:t>tamaño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de la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punta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del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dedo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s-SV" sz="4049" spc="-161" dirty="0">
                <a:solidFill>
                  <a:srgbClr val="9D2211"/>
                </a:solidFill>
                <a:latin typeface="Handy Casual"/>
              </a:rPr>
              <a:t>meñique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,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puede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que se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sienta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como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algo que da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menos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miedo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de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aceptar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en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el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plato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y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explorar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. 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Ejemplo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: </a:t>
            </a:r>
          </a:p>
          <a:p>
            <a:pPr marL="832101" lvl="1" indent="-571500" algn="l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1 </a:t>
            </a:r>
            <a:r>
              <a:rPr lang="es-SV" sz="4049" u="none" strike="noStrike" spc="-161" dirty="0">
                <a:solidFill>
                  <a:srgbClr val="C05B08"/>
                </a:solidFill>
                <a:latin typeface="Handy Casual"/>
              </a:rPr>
              <a:t>chícharo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or frijol</a:t>
            </a:r>
          </a:p>
          <a:p>
            <a:pPr marL="832101" lvl="1" indent="-571500" algn="l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1 </a:t>
            </a:r>
            <a:r>
              <a:rPr lang="es-SV" sz="4049" u="none" strike="noStrike" spc="-161" dirty="0">
                <a:solidFill>
                  <a:srgbClr val="C05B08"/>
                </a:solidFill>
                <a:latin typeface="Handy Casual"/>
              </a:rPr>
              <a:t>cucharadita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muy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peque</a:t>
            </a:r>
            <a:r>
              <a:rPr lang="es-ES" sz="4049" spc="-161" dirty="0">
                <a:solidFill>
                  <a:srgbClr val="C05B08"/>
                </a:solidFill>
                <a:latin typeface="Handy Casual"/>
              </a:rPr>
              <a:t>ñ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a de pure de papas</a:t>
            </a:r>
          </a:p>
          <a:p>
            <a:pPr marL="832101" lvl="1" indent="-571500" algn="l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2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granos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de arroz</a:t>
            </a: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05730">
            <a:off x="1530073" y="1094928"/>
            <a:ext cx="684889" cy="1288923"/>
          </a:xfrm>
          <a:custGeom>
            <a:avLst/>
            <a:gdLst/>
            <a:ahLst/>
            <a:cxnLst/>
            <a:rect l="l" t="t" r="r" b="b"/>
            <a:pathLst>
              <a:path w="684889" h="1288923">
                <a:moveTo>
                  <a:pt x="0" y="0"/>
                </a:moveTo>
                <a:lnTo>
                  <a:pt x="684889" y="0"/>
                </a:lnTo>
                <a:lnTo>
                  <a:pt x="684889" y="1288924"/>
                </a:lnTo>
                <a:lnTo>
                  <a:pt x="0" y="1288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443" flipH="1">
            <a:off x="15608748" y="1151383"/>
            <a:ext cx="671119" cy="1263009"/>
          </a:xfrm>
          <a:custGeom>
            <a:avLst/>
            <a:gdLst/>
            <a:ahLst/>
            <a:cxnLst/>
            <a:rect l="l" t="t" r="r" b="b"/>
            <a:pathLst>
              <a:path w="671119" h="1263009">
                <a:moveTo>
                  <a:pt x="671119" y="0"/>
                </a:moveTo>
                <a:lnTo>
                  <a:pt x="0" y="0"/>
                </a:lnTo>
                <a:lnTo>
                  <a:pt x="0" y="1263009"/>
                </a:lnTo>
                <a:lnTo>
                  <a:pt x="671119" y="1263009"/>
                </a:lnTo>
                <a:lnTo>
                  <a:pt x="67111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BBAF4F-AD09-8A85-EDD8-A778CAF38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42125" y="5510989"/>
            <a:ext cx="3634796" cy="3896232"/>
          </a:xfrm>
          <a:prstGeom prst="rect">
            <a:avLst/>
          </a:prstGeom>
        </p:spPr>
      </p:pic>
      <p:pic>
        <p:nvPicPr>
          <p:cNvPr id="6" name="Simplemente">
            <a:hlinkClick r:id="" action="ppaction://media"/>
            <a:extLst>
              <a:ext uri="{FF2B5EF4-FFF2-40B4-BE49-F238E27FC236}">
                <a16:creationId xmlns:a16="http://schemas.microsoft.com/office/drawing/2014/main" id="{75FEA4B3-8F50-9EA4-751F-6E16C3DB9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62"/>
    </mc:Choice>
    <mc:Fallback xmlns="">
      <p:transition spd="slow" advTm="41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066930" y="1552223"/>
            <a:ext cx="13754134" cy="5924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22531" lvl="1" indent="-261265" algn="l">
              <a:lnSpc>
                <a:spcPts val="4385"/>
              </a:lnSpc>
              <a:spcBef>
                <a:spcPct val="0"/>
              </a:spcBef>
            </a:pPr>
            <a:r>
              <a:rPr lang="en-US" sz="6600" strike="noStrike" spc="-161" dirty="0">
                <a:solidFill>
                  <a:srgbClr val="AF4300"/>
                </a:solidFill>
                <a:latin typeface="Handy Casual"/>
              </a:rPr>
              <a:t>L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a </a:t>
            </a:r>
            <a:r>
              <a:rPr lang="es-SV" sz="6600" spc="-161" dirty="0">
                <a:solidFill>
                  <a:srgbClr val="9D2211"/>
                </a:solidFill>
                <a:latin typeface="Handy Casual"/>
              </a:rPr>
              <a:t>exploración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de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los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alimentos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nuevos es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importante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.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524000" y="2850356"/>
            <a:ext cx="14271665" cy="5642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Los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ni</a:t>
            </a:r>
            <a:r>
              <a:rPr lang="es-ES" sz="4049" spc="-161" dirty="0">
                <a:solidFill>
                  <a:srgbClr val="9D2211"/>
                </a:solidFill>
                <a:latin typeface="Handy Casual"/>
              </a:rPr>
              <a:t>ñ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(y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adultos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)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necesitan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tiempo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para </a:t>
            </a:r>
            <a:r>
              <a:rPr lang="es-SV" sz="4049" u="none" strike="noStrike" spc="-161" dirty="0">
                <a:solidFill>
                  <a:srgbClr val="9D2211"/>
                </a:solidFill>
                <a:latin typeface="Handy Casual"/>
              </a:rPr>
              <a:t>adaptarse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a las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comidas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nuevas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.  Siga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intentando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. 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Aprender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algo nuevo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lleva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tiempo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,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paciencia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y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muchas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oportunidades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.  Los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ni</a:t>
            </a:r>
            <a:r>
              <a:rPr lang="es-ES" sz="4049" spc="-161" dirty="0">
                <a:solidFill>
                  <a:srgbClr val="9D2211"/>
                </a:solidFill>
                <a:latin typeface="Handy Casual"/>
              </a:rPr>
              <a:t>ñ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(y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adultos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)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pueden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necesitar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probar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una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comida de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muchas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maneras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diferentes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antes de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encontrar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la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manera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que les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pueda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gustar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.   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Ejemplo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: </a:t>
            </a:r>
          </a:p>
          <a:p>
            <a:pPr marL="832101" lvl="1" indent="-571500" algn="l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Avena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sola</a:t>
            </a:r>
          </a:p>
          <a:p>
            <a:pPr marL="832101" lvl="1" indent="-571500" algn="l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Avena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con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canela</a:t>
            </a:r>
            <a:endParaRPr lang="en-US" sz="4049" u="none" strike="noStrike" spc="-161" dirty="0">
              <a:solidFill>
                <a:srgbClr val="C05B08"/>
              </a:solidFill>
              <a:latin typeface="Handy Casual"/>
            </a:endParaRPr>
          </a:p>
          <a:p>
            <a:pPr marL="832101" lvl="1" indent="-571500" algn="l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Avena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con pure de manzana</a:t>
            </a: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05730">
            <a:off x="1571983" y="1061431"/>
            <a:ext cx="684889" cy="1288923"/>
          </a:xfrm>
          <a:custGeom>
            <a:avLst/>
            <a:gdLst/>
            <a:ahLst/>
            <a:cxnLst/>
            <a:rect l="l" t="t" r="r" b="b"/>
            <a:pathLst>
              <a:path w="684889" h="1288923">
                <a:moveTo>
                  <a:pt x="0" y="0"/>
                </a:moveTo>
                <a:lnTo>
                  <a:pt x="684889" y="0"/>
                </a:lnTo>
                <a:lnTo>
                  <a:pt x="684889" y="1288924"/>
                </a:lnTo>
                <a:lnTo>
                  <a:pt x="0" y="1288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443" flipH="1">
            <a:off x="15672021" y="1074387"/>
            <a:ext cx="671119" cy="1263009"/>
          </a:xfrm>
          <a:custGeom>
            <a:avLst/>
            <a:gdLst/>
            <a:ahLst/>
            <a:cxnLst/>
            <a:rect l="l" t="t" r="r" b="b"/>
            <a:pathLst>
              <a:path w="671119" h="1263009">
                <a:moveTo>
                  <a:pt x="671119" y="0"/>
                </a:moveTo>
                <a:lnTo>
                  <a:pt x="0" y="0"/>
                </a:lnTo>
                <a:lnTo>
                  <a:pt x="0" y="1263009"/>
                </a:lnTo>
                <a:lnTo>
                  <a:pt x="671119" y="1263009"/>
                </a:lnTo>
                <a:lnTo>
                  <a:pt x="67111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7F333B-BF6D-ED7F-51A5-C71C64C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199" y="5409229"/>
            <a:ext cx="3521338" cy="3521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31B207-E46C-3BB6-3215-F99B21F0C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5516778"/>
            <a:ext cx="3468071" cy="3468071"/>
          </a:xfrm>
          <a:prstGeom prst="rect">
            <a:avLst/>
          </a:prstGeom>
        </p:spPr>
      </p:pic>
      <p:pic>
        <p:nvPicPr>
          <p:cNvPr id="6" name="Tiempo para adaptarse">
            <a:hlinkClick r:id="" action="ppaction://media"/>
            <a:extLst>
              <a:ext uri="{FF2B5EF4-FFF2-40B4-BE49-F238E27FC236}">
                <a16:creationId xmlns:a16="http://schemas.microsoft.com/office/drawing/2014/main" id="{C93C408A-4FAD-76DF-EAE8-92B6DAB8E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2"/>
    </mc:Choice>
    <mc:Fallback xmlns="">
      <p:transition spd="slow" advTm="37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729066" y="1605192"/>
            <a:ext cx="13187334" cy="5924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22531" lvl="1" indent="-261265" algn="l">
              <a:lnSpc>
                <a:spcPts val="4385"/>
              </a:lnSpc>
              <a:spcBef>
                <a:spcPct val="0"/>
              </a:spcBef>
            </a:pP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Mantenga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la </a:t>
            </a:r>
            <a:r>
              <a:rPr lang="es-SV" sz="6600" spc="-161" dirty="0">
                <a:solidFill>
                  <a:srgbClr val="9D2211"/>
                </a:solidFill>
                <a:latin typeface="Handy Casual"/>
              </a:rPr>
              <a:t>relación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cocinando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juntos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.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524000" y="2850356"/>
            <a:ext cx="14851247" cy="5642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1203" lvl="1" indent="-260602">
              <a:lnSpc>
                <a:spcPts val="4373"/>
              </a:lnSpc>
              <a:spcBef>
                <a:spcPct val="0"/>
              </a:spcBef>
            </a:pP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Éxito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en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el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lio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y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el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desorden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.</a:t>
            </a: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>
              <a:lnSpc>
                <a:spcPts val="4373"/>
              </a:lnSpc>
              <a:spcBef>
                <a:spcPct val="0"/>
              </a:spcBef>
            </a:pPr>
            <a:r>
              <a:rPr lang="es-ES" sz="4049" spc="-161" dirty="0">
                <a:solidFill>
                  <a:srgbClr val="9D2211"/>
                </a:solidFill>
                <a:latin typeface="Handy Casual"/>
              </a:rPr>
              <a:t>Todo éxito comienza con un lio, incluso en una cocina. Trabajar con comida en la cocina puede ser desordenado.  El desorden nos acerca a la comida, permitiéndonos verla, tocarla, olerla y ver cómo cambia la comida en el proceso.  El éxito es trabajar juntos como un equipo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.</a:t>
            </a:r>
          </a:p>
          <a:p>
            <a:pPr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Ejemplos: </a:t>
            </a:r>
          </a:p>
          <a:p>
            <a:pPr marL="832101" lvl="1" indent="-571500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4049" spc="-161" dirty="0">
                <a:solidFill>
                  <a:srgbClr val="C05B08"/>
                </a:solidFill>
                <a:latin typeface="Handy Casual"/>
              </a:rPr>
              <a:t>Lavado de frutas y verduras
</a:t>
            </a:r>
            <a:r>
              <a:rPr lang="en-US" sz="4049" spc="-161" dirty="0" err="1">
                <a:solidFill>
                  <a:srgbClr val="C05B08"/>
                </a:solidFill>
                <a:latin typeface="Handy Casual"/>
              </a:rPr>
              <a:t>Mezclar</a:t>
            </a:r>
            <a:r>
              <a:rPr lang="en-US" sz="4049" spc="-161" dirty="0">
                <a:solidFill>
                  <a:srgbClr val="C05B08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C05B08"/>
                </a:solidFill>
                <a:latin typeface="Handy Casual"/>
              </a:rPr>
              <a:t>ingredientes</a:t>
            </a:r>
            <a:endParaRPr lang="en-US" sz="4049" u="none" strike="noStrike" spc="-161" dirty="0">
              <a:solidFill>
                <a:srgbClr val="C05B08"/>
              </a:solidFill>
              <a:latin typeface="Handy Casual"/>
            </a:endParaRPr>
          </a:p>
          <a:p>
            <a:pPr marL="832101" lvl="1" indent="-571500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SV" sz="4049" spc="-161" dirty="0">
                <a:solidFill>
                  <a:srgbClr val="C05B08"/>
                </a:solidFill>
                <a:latin typeface="Handy Casual"/>
              </a:rPr>
              <a:t>Amasar</a:t>
            </a:r>
            <a:endParaRPr lang="es-SV" sz="4049" u="none" strike="noStrike" spc="-161" dirty="0">
              <a:solidFill>
                <a:srgbClr val="C05B08"/>
              </a:solidFill>
              <a:latin typeface="Handy Casual"/>
            </a:endParaRP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05730">
            <a:off x="3172182" y="1126070"/>
            <a:ext cx="684889" cy="1288923"/>
          </a:xfrm>
          <a:custGeom>
            <a:avLst/>
            <a:gdLst/>
            <a:ahLst/>
            <a:cxnLst/>
            <a:rect l="l" t="t" r="r" b="b"/>
            <a:pathLst>
              <a:path w="684889" h="1288923">
                <a:moveTo>
                  <a:pt x="0" y="0"/>
                </a:moveTo>
                <a:lnTo>
                  <a:pt x="684889" y="0"/>
                </a:lnTo>
                <a:lnTo>
                  <a:pt x="684889" y="1288923"/>
                </a:lnTo>
                <a:lnTo>
                  <a:pt x="0" y="128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443" flipH="1">
            <a:off x="13843372" y="1162569"/>
            <a:ext cx="671119" cy="1263009"/>
          </a:xfrm>
          <a:custGeom>
            <a:avLst/>
            <a:gdLst/>
            <a:ahLst/>
            <a:cxnLst/>
            <a:rect l="l" t="t" r="r" b="b"/>
            <a:pathLst>
              <a:path w="671119" h="1263009">
                <a:moveTo>
                  <a:pt x="671120" y="0"/>
                </a:moveTo>
                <a:lnTo>
                  <a:pt x="0" y="0"/>
                </a:lnTo>
                <a:lnTo>
                  <a:pt x="0" y="1263009"/>
                </a:lnTo>
                <a:lnTo>
                  <a:pt x="671120" y="1263009"/>
                </a:lnTo>
                <a:lnTo>
                  <a:pt x="6711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6E44B-E1EF-CB69-9B99-06745AE99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460" y="5905500"/>
            <a:ext cx="5295140" cy="3642464"/>
          </a:xfrm>
          <a:prstGeom prst="rect">
            <a:avLst/>
          </a:prstGeom>
        </p:spPr>
      </p:pic>
      <p:pic>
        <p:nvPicPr>
          <p:cNvPr id="6" name="Mantenga la relacion">
            <a:hlinkClick r:id="" action="ppaction://media"/>
            <a:extLst>
              <a:ext uri="{FF2B5EF4-FFF2-40B4-BE49-F238E27FC236}">
                <a16:creationId xmlns:a16="http://schemas.microsoft.com/office/drawing/2014/main" id="{F25EF4E4-00F8-3FE1-8796-90CD8476F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7"/>
    </mc:Choice>
    <mc:Fallback xmlns="">
      <p:transition spd="slow" advTm="4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286000" y="1297516"/>
            <a:ext cx="13187334" cy="10406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Mantenga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la </a:t>
            </a:r>
            <a:r>
              <a:rPr lang="es-SV" sz="6600" spc="-161" dirty="0">
                <a:solidFill>
                  <a:srgbClr val="9D2211"/>
                </a:solidFill>
                <a:latin typeface="Handy Casual"/>
              </a:rPr>
              <a:t>relación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cocinando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juntos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.</a:t>
            </a:r>
            <a:endParaRPr kumimoji="0" lang="en-US" sz="6600" b="0" i="0" u="none" strike="noStrike" kern="1200" cap="none" spc="735" normalizeH="0" baseline="0" noProof="0" dirty="0">
              <a:ln>
                <a:noFill/>
              </a:ln>
              <a:solidFill>
                <a:srgbClr val="9D2211"/>
              </a:solidFill>
              <a:effectLst/>
              <a:uLnTx/>
              <a:uFillTx/>
              <a:latin typeface="Handy Casual"/>
              <a:ea typeface="+mn-ea"/>
              <a:cs typeface="+mn-cs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1524001" y="2850356"/>
            <a:ext cx="14390298" cy="6206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1203" lvl="1" indent="-260602">
              <a:lnSpc>
                <a:spcPts val="4373"/>
              </a:lnSpc>
              <a:spcBef>
                <a:spcPct val="0"/>
              </a:spcBef>
            </a:pP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Conexión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sin </a:t>
            </a:r>
            <a:r>
              <a:rPr lang="es-SV" sz="4049" spc="-161" dirty="0">
                <a:solidFill>
                  <a:srgbClr val="9D2211"/>
                </a:solidFill>
                <a:latin typeface="Handy Casual"/>
              </a:rPr>
              <a:t>rechazo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.
</a:t>
            </a: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>
              <a:lnSpc>
                <a:spcPts val="4373"/>
              </a:lnSpc>
              <a:spcBef>
                <a:spcPct val="0"/>
              </a:spcBef>
            </a:pPr>
            <a:r>
              <a:rPr lang="es-ES" sz="4049" spc="-161" dirty="0">
                <a:solidFill>
                  <a:srgbClr val="9D2211"/>
                </a:solidFill>
                <a:latin typeface="Handy Casual"/>
              </a:rPr>
              <a:t>Hacer comida juntos les permite a usted y a su niño conectarse con la comida de una manera positiva, ya que el enfoque no está en comer.  La alegría está en pasar tiempo juntos, aprender y explorar. 
</a:t>
            </a: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>
              <a:lnSpc>
                <a:spcPts val="4373"/>
              </a:lnSpc>
              <a:spcBef>
                <a:spcPct val="0"/>
              </a:spcBef>
            </a:pPr>
            <a:r>
              <a:rPr lang="es-ES" sz="4049" spc="-161" dirty="0">
                <a:solidFill>
                  <a:srgbClr val="C05B08"/>
                </a:solidFill>
                <a:latin typeface="Handy Casual"/>
              </a:rPr>
              <a:t>Ejemplo: 
Conversación: "¿Cómo estuvo tu día hoy?"
</a:t>
            </a:r>
            <a:r>
              <a:rPr lang="es-SV" sz="4049" spc="-161" dirty="0">
                <a:solidFill>
                  <a:srgbClr val="C05B08"/>
                </a:solidFill>
                <a:latin typeface="Handy Casual"/>
              </a:rPr>
              <a:t>Reírse</a:t>
            </a:r>
            <a:r>
              <a:rPr lang="es-ES" sz="4049" spc="-161" dirty="0">
                <a:solidFill>
                  <a:srgbClr val="C05B08"/>
                </a:solidFill>
                <a:latin typeface="Handy Casual"/>
              </a:rPr>
              <a:t>: Cuando algo sale mal O bien
Disfrutando el uno del otro: "Me gusta la forma en que lo hiciste".
</a:t>
            </a:r>
            <a:endParaRPr lang="en-US" sz="4049" u="none" strike="noStrike" spc="-161" dirty="0">
              <a:solidFill>
                <a:srgbClr val="C05B08"/>
              </a:solidFill>
              <a:latin typeface="Handy Casual"/>
            </a:endParaRP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05730">
            <a:off x="3278700" y="1202850"/>
            <a:ext cx="684889" cy="1288923"/>
          </a:xfrm>
          <a:custGeom>
            <a:avLst/>
            <a:gdLst/>
            <a:ahLst/>
            <a:cxnLst/>
            <a:rect l="l" t="t" r="r" b="b"/>
            <a:pathLst>
              <a:path w="684889" h="1288923">
                <a:moveTo>
                  <a:pt x="0" y="0"/>
                </a:moveTo>
                <a:lnTo>
                  <a:pt x="684889" y="0"/>
                </a:lnTo>
                <a:lnTo>
                  <a:pt x="684889" y="1288923"/>
                </a:lnTo>
                <a:lnTo>
                  <a:pt x="0" y="128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443" flipH="1">
            <a:off x="13736853" y="1186347"/>
            <a:ext cx="671119" cy="1263009"/>
          </a:xfrm>
          <a:custGeom>
            <a:avLst/>
            <a:gdLst/>
            <a:ahLst/>
            <a:cxnLst/>
            <a:rect l="l" t="t" r="r" b="b"/>
            <a:pathLst>
              <a:path w="671119" h="1263009">
                <a:moveTo>
                  <a:pt x="671120" y="0"/>
                </a:moveTo>
                <a:lnTo>
                  <a:pt x="0" y="0"/>
                </a:lnTo>
                <a:lnTo>
                  <a:pt x="0" y="1263009"/>
                </a:lnTo>
                <a:lnTo>
                  <a:pt x="671120" y="1263009"/>
                </a:lnTo>
                <a:lnTo>
                  <a:pt x="6711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B2DC5F-582E-055B-10F8-A11B5DCF0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5372100"/>
            <a:ext cx="4191000" cy="4191000"/>
          </a:xfrm>
          <a:prstGeom prst="rect">
            <a:avLst/>
          </a:prstGeom>
        </p:spPr>
      </p:pic>
      <p:pic>
        <p:nvPicPr>
          <p:cNvPr id="6" name="Conexion sin rechazo">
            <a:hlinkClick r:id="" action="ppaction://media"/>
            <a:extLst>
              <a:ext uri="{FF2B5EF4-FFF2-40B4-BE49-F238E27FC236}">
                <a16:creationId xmlns:a16="http://schemas.microsoft.com/office/drawing/2014/main" id="{841AE3D3-6F1B-0F9D-FDF0-4965FA4142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83"/>
    </mc:Choice>
    <mc:Fallback xmlns="">
      <p:transition spd="slow" advTm="36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286000" y="1281084"/>
            <a:ext cx="13187334" cy="102528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Mantenga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la </a:t>
            </a:r>
            <a:r>
              <a:rPr lang="es-SV" sz="6600" spc="-161" dirty="0">
                <a:solidFill>
                  <a:srgbClr val="9D2211"/>
                </a:solidFill>
                <a:latin typeface="Handy Casual"/>
              </a:rPr>
              <a:t>relación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cocinando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juntos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.</a:t>
            </a:r>
            <a:endParaRPr kumimoji="0" lang="en-US" sz="6600" b="0" i="0" u="none" strike="noStrike" kern="1200" cap="none" spc="735" normalizeH="0" baseline="0" noProof="0" dirty="0">
              <a:ln>
                <a:noFill/>
              </a:ln>
              <a:solidFill>
                <a:srgbClr val="9D2211"/>
              </a:solidFill>
              <a:effectLst/>
              <a:uLnTx/>
              <a:uFillTx/>
              <a:latin typeface="Handy Casual"/>
              <a:ea typeface="+mn-ea"/>
              <a:cs typeface="+mn-cs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1509594" y="2494461"/>
            <a:ext cx="14404703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dirty="0"/>
          </a:p>
          <a:p>
            <a:pPr marL="521203" lvl="1" indent="-260602">
              <a:lnSpc>
                <a:spcPts val="4373"/>
              </a:lnSpc>
              <a:spcBef>
                <a:spcPct val="0"/>
              </a:spcBef>
            </a:pPr>
            <a:r>
              <a:rPr lang="es-ES" sz="4049" spc="-161" dirty="0">
                <a:solidFill>
                  <a:srgbClr val="9D2211"/>
                </a:solidFill>
                <a:latin typeface="Handy Casual"/>
              </a:rPr>
              <a:t>Los niños pueden aprender mientras ayudan.
</a:t>
            </a: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>
              <a:lnSpc>
                <a:spcPts val="4373"/>
              </a:lnSpc>
              <a:spcBef>
                <a:spcPct val="0"/>
              </a:spcBef>
            </a:pPr>
            <a:r>
              <a:rPr lang="es-ES" sz="4049" spc="-161" dirty="0">
                <a:solidFill>
                  <a:srgbClr val="9D2211"/>
                </a:solidFill>
                <a:latin typeface="Handy Casual"/>
              </a:rPr>
              <a:t>Cocinar requiere aprender nuevas habilidades.  Es divertido practicar esas habilidades juntos. 
</a:t>
            </a: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260601" lvl="1">
              <a:lnSpc>
                <a:spcPts val="4373"/>
              </a:lnSpc>
              <a:spcBef>
                <a:spcPct val="0"/>
              </a:spcBef>
            </a:pPr>
            <a:r>
              <a:rPr lang="es-ES" sz="4049" spc="-161" dirty="0">
                <a:solidFill>
                  <a:srgbClr val="C05B08"/>
                </a:solidFill>
                <a:latin typeface="Handy Casual"/>
              </a:rPr>
              <a:t>Ejemplos:</a:t>
            </a:r>
          </a:p>
          <a:p>
            <a:pPr marL="832101" lvl="1" indent="-571500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4049" spc="-161" dirty="0">
                <a:solidFill>
                  <a:srgbClr val="C05B08"/>
                </a:solidFill>
                <a:latin typeface="Handy Casual"/>
              </a:rPr>
              <a:t>Leyendo la receta
Medición de ingredientes
Uso de herramientas de cocina</a:t>
            </a:r>
            <a:endParaRPr lang="en-US" sz="4049" u="none" strike="noStrike" spc="-161" dirty="0">
              <a:solidFill>
                <a:srgbClr val="AF4300"/>
              </a:solidFill>
              <a:latin typeface="Handy Casual"/>
            </a:endParaRP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05730">
            <a:off x="3248382" y="1181268"/>
            <a:ext cx="684889" cy="1288923"/>
          </a:xfrm>
          <a:custGeom>
            <a:avLst/>
            <a:gdLst/>
            <a:ahLst/>
            <a:cxnLst/>
            <a:rect l="l" t="t" r="r" b="b"/>
            <a:pathLst>
              <a:path w="684889" h="1288923">
                <a:moveTo>
                  <a:pt x="0" y="0"/>
                </a:moveTo>
                <a:lnTo>
                  <a:pt x="684889" y="0"/>
                </a:lnTo>
                <a:lnTo>
                  <a:pt x="684889" y="1288923"/>
                </a:lnTo>
                <a:lnTo>
                  <a:pt x="0" y="128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443" flipH="1">
            <a:off x="13736853" y="1194226"/>
            <a:ext cx="671119" cy="1263009"/>
          </a:xfrm>
          <a:custGeom>
            <a:avLst/>
            <a:gdLst/>
            <a:ahLst/>
            <a:cxnLst/>
            <a:rect l="l" t="t" r="r" b="b"/>
            <a:pathLst>
              <a:path w="671119" h="1263009">
                <a:moveTo>
                  <a:pt x="671120" y="0"/>
                </a:moveTo>
                <a:lnTo>
                  <a:pt x="0" y="0"/>
                </a:lnTo>
                <a:lnTo>
                  <a:pt x="0" y="1263009"/>
                </a:lnTo>
                <a:lnTo>
                  <a:pt x="671120" y="1263009"/>
                </a:lnTo>
                <a:lnTo>
                  <a:pt x="6711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94DCEE-7879-D8E1-7C59-DA2C24474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347" y="5604798"/>
            <a:ext cx="3962400" cy="3602182"/>
          </a:xfrm>
          <a:prstGeom prst="rect">
            <a:avLst/>
          </a:prstGeom>
        </p:spPr>
      </p:pic>
      <p:pic>
        <p:nvPicPr>
          <p:cNvPr id="6" name="Ninos aprenden">
            <a:hlinkClick r:id="" action="ppaction://media"/>
            <a:extLst>
              <a:ext uri="{FF2B5EF4-FFF2-40B4-BE49-F238E27FC236}">
                <a16:creationId xmlns:a16="http://schemas.microsoft.com/office/drawing/2014/main" id="{86CC1A59-701D-BAF5-B509-8FDC7C028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42"/>
    </mc:Choice>
    <mc:Fallback xmlns="">
      <p:transition spd="slow" advTm="25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F813F-5D51-047D-65EE-ECBFD67DF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1254229"/>
            <a:ext cx="11277600" cy="1143000"/>
          </a:xfrm>
        </p:spPr>
        <p:txBody>
          <a:bodyPr>
            <a:noAutofit/>
          </a:bodyPr>
          <a:lstStyle/>
          <a:p>
            <a:pPr marL="522531" lvl="1" indent="-261265" algn="l">
              <a:lnSpc>
                <a:spcPts val="4385"/>
              </a:lnSpc>
              <a:spcBef>
                <a:spcPct val="0"/>
              </a:spcBef>
            </a:pPr>
            <a:r>
              <a:rPr lang="en-US" sz="6600" strike="noStrike" spc="-161" dirty="0">
                <a:solidFill>
                  <a:srgbClr val="9D2211"/>
                </a:solidFill>
                <a:latin typeface="Handy Casual"/>
              </a:rPr>
              <a:t>Amor</a:t>
            </a:r>
            <a:r>
              <a:rPr lang="en-US" sz="660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u="none" strike="noStrike" spc="-161" dirty="0" err="1">
                <a:solidFill>
                  <a:srgbClr val="9D2211"/>
                </a:solidFill>
                <a:latin typeface="Handy Casual"/>
              </a:rPr>
              <a:t>sobre</a:t>
            </a:r>
            <a:r>
              <a:rPr lang="en-US" sz="660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u="none" strike="noStrike" spc="-161" dirty="0" err="1">
                <a:solidFill>
                  <a:srgbClr val="9D2211"/>
                </a:solidFill>
                <a:latin typeface="Handy Casual"/>
              </a:rPr>
              <a:t>todo</a:t>
            </a:r>
            <a:r>
              <a:rPr lang="en-US" sz="6600" u="none" strike="noStrike" spc="-161" dirty="0">
                <a:solidFill>
                  <a:srgbClr val="9D2211"/>
                </a:solidFill>
                <a:latin typeface="Handy Casual"/>
              </a:rPr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AEAC9-D240-62F9-9829-3181C2E8B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3086100"/>
            <a:ext cx="15087600" cy="7010400"/>
          </a:xfrm>
        </p:spPr>
        <p:txBody>
          <a:bodyPr/>
          <a:lstStyle/>
          <a:p>
            <a:pPr marL="260601" lvl="1" indent="0" algn="l">
              <a:lnSpc>
                <a:spcPts val="4373"/>
              </a:lnSpc>
              <a:spcBef>
                <a:spcPct val="0"/>
              </a:spcBef>
              <a:buNone/>
            </a:pP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Lo mas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importante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es la </a:t>
            </a:r>
            <a:r>
              <a:rPr lang="es-SV" sz="4049" u="none" strike="noStrike" spc="-161" dirty="0">
                <a:solidFill>
                  <a:srgbClr val="9D2211"/>
                </a:solidFill>
                <a:latin typeface="Handy Casual"/>
              </a:rPr>
              <a:t>relación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con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su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ni</a:t>
            </a:r>
            <a:r>
              <a:rPr lang="es-ES" sz="4049" spc="-161" dirty="0">
                <a:solidFill>
                  <a:srgbClr val="9D2211"/>
                </a:solidFill>
                <a:latin typeface="Handy Casual"/>
              </a:rPr>
              <a:t>ñ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.  Use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estas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oportunidades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para </a:t>
            </a:r>
            <a:r>
              <a:rPr lang="es-SV" sz="4049" spc="-161" dirty="0">
                <a:solidFill>
                  <a:srgbClr val="9D2211"/>
                </a:solidFill>
                <a:latin typeface="Handy Casual"/>
              </a:rPr>
              <a:t>conectarse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y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disfrutar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del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tiempo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juntos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.  </a:t>
            </a:r>
          </a:p>
          <a:p>
            <a:pPr marL="260601" lvl="1" indent="0" algn="l">
              <a:lnSpc>
                <a:spcPts val="4373"/>
              </a:lnSpc>
              <a:spcBef>
                <a:spcPct val="0"/>
              </a:spcBef>
              <a:buNone/>
            </a:pPr>
            <a:endParaRPr lang="en-US" sz="4049" spc="-161" dirty="0">
              <a:solidFill>
                <a:srgbClr val="9D2211"/>
              </a:solidFill>
              <a:latin typeface="Handy Casual"/>
            </a:endParaRPr>
          </a:p>
          <a:p>
            <a:pPr marL="260601" lvl="1" indent="0" algn="l">
              <a:lnSpc>
                <a:spcPts val="4373"/>
              </a:lnSpc>
              <a:spcBef>
                <a:spcPct val="0"/>
              </a:spcBef>
              <a:buNone/>
            </a:pP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Los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ni</a:t>
            </a:r>
            <a:r>
              <a:rPr lang="es-ES" sz="4049" spc="-161" dirty="0">
                <a:solidFill>
                  <a:srgbClr val="9D2211"/>
                </a:solidFill>
                <a:latin typeface="Handy Casual"/>
              </a:rPr>
              <a:t>ñ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os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aprenden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mejor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cuando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se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sienten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seguros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y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amados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.</a:t>
            </a:r>
            <a:endParaRPr lang="en-US" sz="4049" u="none" strike="noStrike" spc="-161" dirty="0">
              <a:solidFill>
                <a:srgbClr val="9D2211"/>
              </a:solidFill>
              <a:highlight>
                <a:srgbClr val="FFFF00"/>
              </a:highlight>
              <a:latin typeface="Handy Casual"/>
            </a:endParaRPr>
          </a:p>
          <a:p>
            <a:pPr marL="260601" lvl="1" indent="0" algn="l">
              <a:lnSpc>
                <a:spcPts val="4373"/>
              </a:lnSpc>
              <a:spcBef>
                <a:spcPct val="0"/>
              </a:spcBef>
              <a:buNone/>
            </a:pPr>
            <a:endParaRPr lang="en-US" sz="4049" u="none" strike="noStrike" spc="-161" dirty="0">
              <a:solidFill>
                <a:srgbClr val="9D2211"/>
              </a:solidFill>
              <a:highlight>
                <a:srgbClr val="FFFF00"/>
              </a:highlight>
              <a:latin typeface="Handy Casual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57A8F16-4D4D-FF17-6D04-5CC615B54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05730">
            <a:off x="5458182" y="1016067"/>
            <a:ext cx="684889" cy="1288923"/>
          </a:xfrm>
          <a:custGeom>
            <a:avLst/>
            <a:gdLst/>
            <a:ahLst/>
            <a:cxnLst/>
            <a:rect l="l" t="t" r="r" b="b"/>
            <a:pathLst>
              <a:path w="684889" h="1288923">
                <a:moveTo>
                  <a:pt x="0" y="0"/>
                </a:moveTo>
                <a:lnTo>
                  <a:pt x="684889" y="0"/>
                </a:lnTo>
                <a:lnTo>
                  <a:pt x="684889" y="1288923"/>
                </a:lnTo>
                <a:lnTo>
                  <a:pt x="0" y="128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B5A5D92-E71D-A5F3-1272-CD6939317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443" flipH="1">
            <a:off x="10785553" y="986440"/>
            <a:ext cx="671119" cy="1263009"/>
          </a:xfrm>
          <a:custGeom>
            <a:avLst/>
            <a:gdLst/>
            <a:ahLst/>
            <a:cxnLst/>
            <a:rect l="l" t="t" r="r" b="b"/>
            <a:pathLst>
              <a:path w="671119" h="1263009">
                <a:moveTo>
                  <a:pt x="671120" y="0"/>
                </a:moveTo>
                <a:lnTo>
                  <a:pt x="0" y="0"/>
                </a:lnTo>
                <a:lnTo>
                  <a:pt x="0" y="1263009"/>
                </a:lnTo>
                <a:lnTo>
                  <a:pt x="671120" y="1263009"/>
                </a:lnTo>
                <a:lnTo>
                  <a:pt x="6711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 dirty="0"/>
          </a:p>
        </p:txBody>
      </p:sp>
      <p:pic>
        <p:nvPicPr>
          <p:cNvPr id="6" name="Amor sobre todo">
            <a:hlinkClick r:id="" action="ppaction://media"/>
            <a:extLst>
              <a:ext uri="{FF2B5EF4-FFF2-40B4-BE49-F238E27FC236}">
                <a16:creationId xmlns:a16="http://schemas.microsoft.com/office/drawing/2014/main" id="{068E7D01-BA72-53BA-CF74-46A2CB83A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7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2"/>
    </mc:Choice>
    <mc:Fallback xmlns="">
      <p:transition spd="slow" advTm="17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eding Matters logo text">
            <a:extLst>
              <a:ext uri="{FF2B5EF4-FFF2-40B4-BE49-F238E27FC236}">
                <a16:creationId xmlns:a16="http://schemas.microsoft.com/office/drawing/2014/main" id="{BB2F2B02-F1F3-BDD5-06E3-E9B80C2D8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7277100"/>
            <a:ext cx="4076700" cy="211173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45BBCB-E1C1-53DC-48C4-F7351ED53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933700"/>
            <a:ext cx="15163800" cy="8343900"/>
          </a:xfrm>
        </p:spPr>
        <p:txBody>
          <a:bodyPr/>
          <a:lstStyle/>
          <a:p>
            <a:pPr marL="0" indent="0">
              <a:buNone/>
            </a:pPr>
            <a:r>
              <a:rPr lang="es-ES" sz="4000" spc="-161" dirty="0">
                <a:solidFill>
                  <a:srgbClr val="9D2211"/>
                </a:solidFill>
                <a:latin typeface="Handy Casual"/>
              </a:rPr>
              <a:t>Si le preocupa la alimentación de su hijo, complete el Cuestionario sobre alimentación del lactante / niño (ICFQ) en </a:t>
            </a:r>
            <a:r>
              <a:rPr lang="es-SV" sz="4000" spc="-161" dirty="0">
                <a:solidFill>
                  <a:srgbClr val="9D2211"/>
                </a:solidFill>
                <a:latin typeface="Handy Casual"/>
                <a:hlinkClick r:id="rId5"/>
              </a:rPr>
              <a:t>https://questionnaire.feedingmatters.org/questionnaire</a:t>
            </a:r>
            <a:endParaRPr lang="es-SV" sz="4000" spc="-161" dirty="0">
              <a:solidFill>
                <a:srgbClr val="9D2211"/>
              </a:solidFill>
              <a:latin typeface="Handy Casual"/>
            </a:endParaRPr>
          </a:p>
          <a:p>
            <a:endParaRPr lang="en-US" sz="4000" spc="-161" dirty="0">
              <a:solidFill>
                <a:srgbClr val="9D2211"/>
              </a:solidFill>
              <a:latin typeface="Handy Casual"/>
            </a:endParaRPr>
          </a:p>
          <a:p>
            <a:pPr marL="0" indent="0">
              <a:buNone/>
            </a:pPr>
            <a:r>
              <a:rPr lang="es-ES" sz="4000" spc="-161" dirty="0">
                <a:solidFill>
                  <a:srgbClr val="9D2211"/>
                </a:solidFill>
                <a:latin typeface="Handy Casual"/>
              </a:rPr>
              <a:t>Para obtener información sobre el trastorno pediátrico de la alimentación y encontrar recursos adicionales, visite </a:t>
            </a:r>
            <a:r>
              <a:rPr lang="en-US" sz="4000" spc="-161" dirty="0">
                <a:solidFill>
                  <a:srgbClr val="9D2211"/>
                </a:solidFill>
                <a:latin typeface="Handy Casual"/>
                <a:hlinkClick r:id="rId6"/>
              </a:rPr>
              <a:t>www.feedingmatters.org</a:t>
            </a:r>
            <a:endParaRPr lang="en-US" sz="4000" spc="-161" dirty="0">
              <a:solidFill>
                <a:srgbClr val="9D2211"/>
              </a:solidFill>
              <a:latin typeface="Handy Casual"/>
            </a:endParaRPr>
          </a:p>
          <a:p>
            <a:endParaRPr lang="en-US" spc="-161" dirty="0">
              <a:solidFill>
                <a:srgbClr val="9D2211"/>
              </a:solidFill>
              <a:latin typeface="Handy Casual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79205B46-85DA-F446-D1D2-0A0AF7FD1F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29200" y="1193963"/>
            <a:ext cx="8229600" cy="21531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ts val="8871"/>
              </a:lnSpc>
              <a:spcBef>
                <a:spcPts val="0"/>
              </a:spcBef>
              <a:defRPr/>
            </a:pPr>
            <a:r>
              <a:rPr lang="es-SV" sz="6076" spc="735" dirty="0">
                <a:solidFill>
                  <a:srgbClr val="9D2211"/>
                </a:solidFill>
                <a:latin typeface="Handy Casual"/>
                <a:ea typeface="+mn-ea"/>
                <a:cs typeface="+mn-cs"/>
              </a:rPr>
              <a:t>Recursos</a:t>
            </a:r>
            <a:r>
              <a:rPr lang="en-US" sz="6076" spc="735" dirty="0">
                <a:solidFill>
                  <a:srgbClr val="9D2211"/>
                </a:solidFill>
                <a:latin typeface="Handy Casual"/>
                <a:ea typeface="+mn-ea"/>
                <a:cs typeface="+mn-cs"/>
              </a:rPr>
              <a:t> </a:t>
            </a:r>
            <a:r>
              <a:rPr lang="es-SV" sz="6076" spc="735" dirty="0">
                <a:solidFill>
                  <a:srgbClr val="9D2211"/>
                </a:solidFill>
                <a:latin typeface="Handy Casual"/>
                <a:ea typeface="+mn-ea"/>
                <a:cs typeface="+mn-cs"/>
              </a:rPr>
              <a:t>adicionales</a:t>
            </a:r>
            <a:r>
              <a:rPr lang="en-US" sz="6076" spc="735" dirty="0">
                <a:solidFill>
                  <a:srgbClr val="9D2211"/>
                </a:solidFill>
                <a:latin typeface="Handy Casual"/>
                <a:ea typeface="+mn-ea"/>
                <a:cs typeface="+mn-cs"/>
              </a:rPr>
              <a:t>
</a:t>
            </a:r>
            <a:endParaRPr kumimoji="0" lang="en-US" sz="6076" b="0" i="0" u="none" strike="noStrike" kern="1200" cap="none" spc="735" normalizeH="0" baseline="0" noProof="0" dirty="0">
              <a:ln>
                <a:noFill/>
              </a:ln>
              <a:solidFill>
                <a:srgbClr val="9D2211"/>
              </a:solidFill>
              <a:effectLst/>
              <a:highlight>
                <a:srgbClr val="FFFF00"/>
              </a:highlight>
              <a:uLnTx/>
              <a:uFillTx/>
              <a:latin typeface="Handy Casual"/>
              <a:ea typeface="+mn-ea"/>
              <a:cs typeface="+mn-cs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ACE0DE47-1785-D0BF-1EF9-489249723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05730">
            <a:off x="4924782" y="1136295"/>
            <a:ext cx="684889" cy="1288923"/>
          </a:xfrm>
          <a:custGeom>
            <a:avLst/>
            <a:gdLst/>
            <a:ahLst/>
            <a:cxnLst/>
            <a:rect l="l" t="t" r="r" b="b"/>
            <a:pathLst>
              <a:path w="684889" h="1288923">
                <a:moveTo>
                  <a:pt x="0" y="0"/>
                </a:moveTo>
                <a:lnTo>
                  <a:pt x="684889" y="0"/>
                </a:lnTo>
                <a:lnTo>
                  <a:pt x="684889" y="1288923"/>
                </a:lnTo>
                <a:lnTo>
                  <a:pt x="0" y="12889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2C36AF0-D00C-58B5-EF92-E7FB62F5F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443" flipH="1">
            <a:off x="12517654" y="1125710"/>
            <a:ext cx="671119" cy="1263009"/>
          </a:xfrm>
          <a:custGeom>
            <a:avLst/>
            <a:gdLst/>
            <a:ahLst/>
            <a:cxnLst/>
            <a:rect l="l" t="t" r="r" b="b"/>
            <a:pathLst>
              <a:path w="671119" h="1263009">
                <a:moveTo>
                  <a:pt x="671120" y="0"/>
                </a:moveTo>
                <a:lnTo>
                  <a:pt x="0" y="0"/>
                </a:lnTo>
                <a:lnTo>
                  <a:pt x="0" y="1263009"/>
                </a:lnTo>
                <a:lnTo>
                  <a:pt x="671120" y="1263009"/>
                </a:lnTo>
                <a:lnTo>
                  <a:pt x="67112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 dirty="0"/>
          </a:p>
        </p:txBody>
      </p:sp>
      <p:pic>
        <p:nvPicPr>
          <p:cNvPr id="3" name="Recursos adicionales">
            <a:hlinkClick r:id="" action="ppaction://media"/>
            <a:extLst>
              <a:ext uri="{FF2B5EF4-FFF2-40B4-BE49-F238E27FC236}">
                <a16:creationId xmlns:a16="http://schemas.microsoft.com/office/drawing/2014/main" id="{A2518BD7-2807-96FB-64F6-BD9BDE083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86"/>
    </mc:Choice>
    <mc:Fallback xmlns="">
      <p:transition spd="slow" advTm="42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676400" y="1075784"/>
            <a:ext cx="13936565" cy="10118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76" b="0" i="0" u="none" strike="noStrike" kern="1200" cap="none" spc="735" normalizeH="0" baseline="0" noProof="0" dirty="0">
                <a:ln>
                  <a:noFill/>
                </a:ln>
                <a:solidFill>
                  <a:srgbClr val="9D2211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1-2-3 C.A.L.M.A.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954246" y="2850356"/>
            <a:ext cx="13438154" cy="620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85"/>
              </a:lnSpc>
            </a:pPr>
            <a:r>
              <a:rPr lang="en-US" sz="4060" spc="-158" dirty="0">
                <a:solidFill>
                  <a:srgbClr val="C05B08"/>
                </a:solidFill>
                <a:latin typeface="Handy Casual"/>
              </a:rPr>
              <a:t>1.  </a:t>
            </a:r>
            <a:r>
              <a:rPr lang="en-US" sz="4060" spc="-158" dirty="0" err="1">
                <a:solidFill>
                  <a:srgbClr val="C05B08"/>
                </a:solidFill>
                <a:latin typeface="Handy Casual"/>
              </a:rPr>
              <a:t>Presente</a:t>
            </a:r>
            <a:r>
              <a:rPr lang="en-US" sz="4060" spc="-158" dirty="0">
                <a:solidFill>
                  <a:srgbClr val="C05B08"/>
                </a:solidFill>
                <a:latin typeface="Handy Casual"/>
              </a:rPr>
              <a:t> la comida.</a:t>
            </a:r>
          </a:p>
          <a:p>
            <a:pPr>
              <a:lnSpc>
                <a:spcPts val="4385"/>
              </a:lnSpc>
            </a:pPr>
            <a:r>
              <a:rPr lang="en-US" sz="4060" spc="-158" dirty="0">
                <a:solidFill>
                  <a:srgbClr val="C05B08"/>
                </a:solidFill>
                <a:latin typeface="Handy Casual"/>
              </a:rPr>
              <a:t>2. Practique </a:t>
            </a:r>
            <a:r>
              <a:rPr lang="es-SV" sz="4060" spc="-158" dirty="0">
                <a:solidFill>
                  <a:srgbClr val="C05B08"/>
                </a:solidFill>
                <a:latin typeface="Handy Casual"/>
              </a:rPr>
              <a:t>seguido</a:t>
            </a:r>
            <a:r>
              <a:rPr lang="en-US" sz="4060" spc="-158" dirty="0">
                <a:solidFill>
                  <a:srgbClr val="C05B08"/>
                </a:solidFill>
                <a:latin typeface="Handy Casual"/>
              </a:rPr>
              <a:t>.</a:t>
            </a:r>
          </a:p>
          <a:p>
            <a:pPr>
              <a:lnSpc>
                <a:spcPts val="4385"/>
              </a:lnSpc>
            </a:pPr>
            <a:r>
              <a:rPr lang="en-US" sz="4060" spc="-158" dirty="0">
                <a:solidFill>
                  <a:srgbClr val="C05B08"/>
                </a:solidFill>
                <a:latin typeface="Handy Casual"/>
              </a:rPr>
              <a:t>3. </a:t>
            </a:r>
            <a:r>
              <a:rPr lang="en-US" sz="4060" spc="-158" dirty="0" err="1">
                <a:solidFill>
                  <a:srgbClr val="C05B08"/>
                </a:solidFill>
                <a:latin typeface="Handy Casual"/>
              </a:rPr>
              <a:t>Paciencia</a:t>
            </a:r>
            <a:r>
              <a:rPr lang="en-US" sz="4060" spc="-158" dirty="0">
                <a:solidFill>
                  <a:srgbClr val="C05B08"/>
                </a:solidFill>
                <a:latin typeface="Handy Casual"/>
              </a:rPr>
              <a:t>, </a:t>
            </a:r>
            <a:r>
              <a:rPr lang="en-US" sz="4060" spc="-158" dirty="0" err="1">
                <a:solidFill>
                  <a:srgbClr val="C05B08"/>
                </a:solidFill>
                <a:latin typeface="Handy Casual"/>
              </a:rPr>
              <a:t>paciencia</a:t>
            </a:r>
            <a:r>
              <a:rPr lang="en-US" sz="4060" spc="-158" dirty="0">
                <a:solidFill>
                  <a:srgbClr val="C05B08"/>
                </a:solidFill>
                <a:latin typeface="Handy Casual"/>
              </a:rPr>
              <a:t>, </a:t>
            </a:r>
            <a:r>
              <a:rPr lang="en-US" sz="4060" spc="-158" dirty="0" err="1">
                <a:solidFill>
                  <a:srgbClr val="C05B08"/>
                </a:solidFill>
                <a:latin typeface="Handy Casual"/>
              </a:rPr>
              <a:t>paciencia</a:t>
            </a:r>
            <a:r>
              <a:rPr lang="en-US" sz="4060" spc="-158" dirty="0">
                <a:solidFill>
                  <a:srgbClr val="C05B08"/>
                </a:solidFill>
                <a:latin typeface="Handy Casual"/>
              </a:rPr>
              <a:t>.</a:t>
            </a:r>
          </a:p>
          <a:p>
            <a:pPr>
              <a:lnSpc>
                <a:spcPts val="4385"/>
              </a:lnSpc>
            </a:pPr>
            <a:endParaRPr lang="en-US" sz="4060" spc="-158" dirty="0">
              <a:solidFill>
                <a:srgbClr val="AF4300"/>
              </a:solidFill>
              <a:latin typeface="Handy Casual"/>
            </a:endParaRPr>
          </a:p>
          <a:p>
            <a:pPr marL="522531" lvl="1" indent="-261265" algn="l">
              <a:lnSpc>
                <a:spcPts val="4385"/>
              </a:lnSpc>
              <a:spcBef>
                <a:spcPct val="0"/>
              </a:spcBef>
            </a:pPr>
            <a:r>
              <a:rPr lang="es-SV" sz="4060" u="sng" strike="noStrike" spc="-161" dirty="0">
                <a:solidFill>
                  <a:srgbClr val="AF4300"/>
                </a:solidFill>
                <a:latin typeface="Handy Casual"/>
              </a:rPr>
              <a:t>C</a:t>
            </a:r>
            <a:r>
              <a:rPr lang="es-SV" sz="4060" u="none" strike="noStrike" spc="-161" dirty="0">
                <a:solidFill>
                  <a:srgbClr val="9D2211"/>
                </a:solidFill>
                <a:latin typeface="Handy Casual"/>
              </a:rPr>
              <a:t>onsidere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los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aperitivos.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Cada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s-SV" sz="4060" u="none" strike="noStrike" spc="-161" dirty="0">
                <a:solidFill>
                  <a:srgbClr val="9D2211"/>
                </a:solidFill>
                <a:latin typeface="Handy Casual"/>
              </a:rPr>
              <a:t>porción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que coma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cuenta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.</a:t>
            </a:r>
          </a:p>
          <a:p>
            <a:pPr marL="522531" lvl="1" indent="-261265" algn="l">
              <a:lnSpc>
                <a:spcPts val="4385"/>
              </a:lnSpc>
              <a:spcBef>
                <a:spcPct val="0"/>
              </a:spcBef>
            </a:pPr>
            <a:r>
              <a:rPr lang="en-US" sz="4060" u="sng" strike="noStrike" spc="-161" dirty="0" err="1">
                <a:solidFill>
                  <a:srgbClr val="AF4300"/>
                </a:solidFill>
                <a:latin typeface="Handy Casual"/>
              </a:rPr>
              <a:t>A</a:t>
            </a:r>
            <a:r>
              <a:rPr lang="en-US" sz="4060" spc="-161" dirty="0" err="1">
                <a:solidFill>
                  <a:srgbClr val="9D2211"/>
                </a:solidFill>
                <a:latin typeface="Handy Casual"/>
              </a:rPr>
              <a:t>comode</a:t>
            </a:r>
            <a:r>
              <a:rPr lang="en-US" sz="406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spc="-161" dirty="0" err="1">
                <a:solidFill>
                  <a:srgbClr val="9D2211"/>
                </a:solidFill>
                <a:latin typeface="Handy Casual"/>
              </a:rPr>
              <a:t>los</a:t>
            </a:r>
            <a:r>
              <a:rPr lang="en-US" sz="406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spc="-161" dirty="0" err="1">
                <a:solidFill>
                  <a:srgbClr val="9D2211"/>
                </a:solidFill>
                <a:latin typeface="Handy Casual"/>
              </a:rPr>
              <a:t>horarios</a:t>
            </a:r>
            <a:r>
              <a:rPr lang="en-US" sz="4060" spc="-161" dirty="0">
                <a:solidFill>
                  <a:srgbClr val="9D2211"/>
                </a:solidFill>
                <a:latin typeface="Handy Casual"/>
              </a:rPr>
              <a:t> para que </a:t>
            </a:r>
            <a:r>
              <a:rPr lang="en-US" sz="4060" spc="-161" dirty="0" err="1">
                <a:solidFill>
                  <a:srgbClr val="9D2211"/>
                </a:solidFill>
                <a:latin typeface="Handy Casual"/>
              </a:rPr>
              <a:t>tengan</a:t>
            </a:r>
            <a:r>
              <a:rPr lang="en-US" sz="406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spc="-161" dirty="0" err="1">
                <a:solidFill>
                  <a:srgbClr val="9D2211"/>
                </a:solidFill>
                <a:latin typeface="Handy Casual"/>
              </a:rPr>
              <a:t>hambre</a:t>
            </a:r>
            <a:r>
              <a:rPr lang="en-US" sz="4060" spc="-161" dirty="0">
                <a:solidFill>
                  <a:srgbClr val="9D2211"/>
                </a:solidFill>
                <a:latin typeface="Handy Casual"/>
              </a:rPr>
              <a:t>.</a:t>
            </a:r>
          </a:p>
          <a:p>
            <a:pPr marL="522531" lvl="1" indent="-261265" algn="l">
              <a:lnSpc>
                <a:spcPts val="4385"/>
              </a:lnSpc>
              <a:spcBef>
                <a:spcPct val="0"/>
              </a:spcBef>
            </a:pPr>
            <a:r>
              <a:rPr lang="en-US" sz="4060" u="sng" strike="noStrike" spc="-161" dirty="0">
                <a:solidFill>
                  <a:srgbClr val="AF4300"/>
                </a:solidFill>
                <a:latin typeface="Handy Casual"/>
              </a:rPr>
              <a:t>L</a:t>
            </a:r>
            <a:r>
              <a:rPr lang="en-US" sz="4060" spc="-161" dirty="0">
                <a:solidFill>
                  <a:srgbClr val="9D2211"/>
                </a:solidFill>
                <a:latin typeface="Handy Casual"/>
              </a:rPr>
              <a:t>a </a:t>
            </a:r>
            <a:r>
              <a:rPr lang="es-SV" sz="4060" spc="-161" dirty="0">
                <a:solidFill>
                  <a:srgbClr val="9D2211"/>
                </a:solidFill>
                <a:latin typeface="Handy Casual"/>
              </a:rPr>
              <a:t>exploración</a:t>
            </a:r>
            <a:r>
              <a:rPr lang="en-US" sz="4060" spc="-161" dirty="0">
                <a:solidFill>
                  <a:srgbClr val="9D2211"/>
                </a:solidFill>
                <a:latin typeface="Handy Casual"/>
              </a:rPr>
              <a:t> de </a:t>
            </a:r>
            <a:r>
              <a:rPr lang="en-US" sz="4060" spc="-161" dirty="0" err="1">
                <a:solidFill>
                  <a:srgbClr val="9D2211"/>
                </a:solidFill>
                <a:latin typeface="Handy Casual"/>
              </a:rPr>
              <a:t>los</a:t>
            </a:r>
            <a:r>
              <a:rPr lang="en-US" sz="406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spc="-161" dirty="0" err="1">
                <a:solidFill>
                  <a:srgbClr val="9D2211"/>
                </a:solidFill>
                <a:latin typeface="Handy Casual"/>
              </a:rPr>
              <a:t>alimentos</a:t>
            </a:r>
            <a:r>
              <a:rPr lang="en-US" sz="4060" spc="-161" dirty="0">
                <a:solidFill>
                  <a:srgbClr val="9D2211"/>
                </a:solidFill>
                <a:latin typeface="Handy Casual"/>
              </a:rPr>
              <a:t> nuevos es </a:t>
            </a:r>
            <a:r>
              <a:rPr lang="en-US" sz="4060" spc="-161" dirty="0" err="1">
                <a:solidFill>
                  <a:srgbClr val="9D2211"/>
                </a:solidFill>
                <a:latin typeface="Handy Casual"/>
              </a:rPr>
              <a:t>importante</a:t>
            </a:r>
            <a:r>
              <a:rPr lang="en-US" sz="4060" spc="-161" dirty="0">
                <a:solidFill>
                  <a:srgbClr val="9D2211"/>
                </a:solidFill>
                <a:latin typeface="Handy Casual"/>
              </a:rPr>
              <a:t>. </a:t>
            </a:r>
          </a:p>
          <a:p>
            <a:pPr marL="522531" lvl="1" indent="-261265" algn="l">
              <a:lnSpc>
                <a:spcPts val="4385"/>
              </a:lnSpc>
              <a:spcBef>
                <a:spcPct val="0"/>
              </a:spcBef>
            </a:pPr>
            <a:r>
              <a:rPr lang="en-US" sz="4060" u="sng" spc="-161" dirty="0" err="1">
                <a:solidFill>
                  <a:srgbClr val="9D2211"/>
                </a:solidFill>
                <a:latin typeface="Handy Casual"/>
              </a:rPr>
              <a:t>M</a:t>
            </a:r>
            <a:r>
              <a:rPr lang="en-US" sz="4060" spc="-161" dirty="0" err="1">
                <a:solidFill>
                  <a:srgbClr val="9D2211"/>
                </a:solidFill>
                <a:latin typeface="Handy Casual"/>
              </a:rPr>
              <a:t>antenga</a:t>
            </a:r>
            <a:r>
              <a:rPr lang="en-US" sz="4060" spc="-161" dirty="0">
                <a:solidFill>
                  <a:srgbClr val="9D2211"/>
                </a:solidFill>
                <a:latin typeface="Handy Casual"/>
              </a:rPr>
              <a:t> la </a:t>
            </a:r>
            <a:r>
              <a:rPr lang="es-SV" sz="4060" spc="-161" dirty="0">
                <a:solidFill>
                  <a:srgbClr val="9D2211"/>
                </a:solidFill>
                <a:latin typeface="Handy Casual"/>
              </a:rPr>
              <a:t>relación</a:t>
            </a:r>
            <a:r>
              <a:rPr lang="en-US" sz="406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spc="-161" dirty="0" err="1">
                <a:solidFill>
                  <a:srgbClr val="9D2211"/>
                </a:solidFill>
                <a:latin typeface="Handy Casual"/>
              </a:rPr>
              <a:t>cocinando</a:t>
            </a:r>
            <a:r>
              <a:rPr lang="en-US" sz="406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spc="-161" dirty="0" err="1">
                <a:solidFill>
                  <a:srgbClr val="9D2211"/>
                </a:solidFill>
                <a:latin typeface="Handy Casual"/>
              </a:rPr>
              <a:t>juntos</a:t>
            </a:r>
            <a:r>
              <a:rPr lang="en-US" sz="4060" spc="-161" dirty="0">
                <a:solidFill>
                  <a:srgbClr val="9D2211"/>
                </a:solidFill>
                <a:latin typeface="Handy Casual"/>
              </a:rPr>
              <a:t>.</a:t>
            </a:r>
          </a:p>
          <a:p>
            <a:pPr marL="522531" lvl="1" indent="-261265" algn="l">
              <a:lnSpc>
                <a:spcPts val="4385"/>
              </a:lnSpc>
              <a:spcBef>
                <a:spcPct val="0"/>
              </a:spcBef>
            </a:pPr>
            <a:r>
              <a:rPr lang="en-US" sz="4060" u="sng" strike="noStrike" spc="-161" dirty="0">
                <a:solidFill>
                  <a:srgbClr val="9D2211"/>
                </a:solidFill>
                <a:latin typeface="Handy Casual"/>
              </a:rPr>
              <a:t>A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mor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sobre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todo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!</a:t>
            </a:r>
          </a:p>
          <a:p>
            <a:pPr marL="522531" lvl="1" indent="-261265" algn="l">
              <a:lnSpc>
                <a:spcPts val="4385"/>
              </a:lnSpc>
              <a:spcBef>
                <a:spcPct val="0"/>
              </a:spcBef>
            </a:pPr>
            <a:endParaRPr lang="en-US" sz="4060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2531" lvl="1" indent="-261265" algn="l">
              <a:lnSpc>
                <a:spcPts val="4385"/>
              </a:lnSpc>
              <a:spcBef>
                <a:spcPct val="0"/>
              </a:spcBef>
            </a:pPr>
            <a:r>
              <a:rPr lang="en-US" sz="4060" u="none" strike="noStrike" spc="-161" dirty="0">
                <a:solidFill>
                  <a:srgbClr val="AF4300"/>
                </a:solidFill>
                <a:latin typeface="Handy Casual"/>
              </a:rPr>
              <a:t>Para mas </a:t>
            </a:r>
            <a:r>
              <a:rPr lang="en-US" sz="4060" u="none" strike="noStrike" spc="-161" dirty="0" err="1">
                <a:solidFill>
                  <a:srgbClr val="AF4300"/>
                </a:solidFill>
                <a:latin typeface="Handy Casual"/>
              </a:rPr>
              <a:t>ejemplos</a:t>
            </a:r>
            <a:r>
              <a:rPr lang="en-US" sz="4060" u="none" strike="noStrike" spc="-161" dirty="0">
                <a:solidFill>
                  <a:srgbClr val="AF4300"/>
                </a:solidFill>
                <a:latin typeface="Handy Casual"/>
              </a:rPr>
              <a:t>, mire </a:t>
            </a:r>
            <a:r>
              <a:rPr lang="en-US" sz="4060" u="none" strike="noStrike" spc="-161" dirty="0">
                <a:solidFill>
                  <a:srgbClr val="AF4300"/>
                </a:solidFill>
                <a:latin typeface="Handy Casual"/>
                <a:hlinkClick r:id="rId4"/>
              </a:rPr>
              <a:t>“No come nada” / “My kid won’t eat anything” video</a:t>
            </a:r>
            <a:endParaRPr lang="en-US" sz="4060" u="none" strike="noStrike" spc="-161" dirty="0">
              <a:solidFill>
                <a:srgbClr val="AF4300"/>
              </a:solidFill>
              <a:latin typeface="Handy Casual"/>
            </a:endParaRP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05730">
            <a:off x="5234813" y="1008775"/>
            <a:ext cx="684889" cy="1288923"/>
          </a:xfrm>
          <a:custGeom>
            <a:avLst/>
            <a:gdLst/>
            <a:ahLst/>
            <a:cxnLst/>
            <a:rect l="l" t="t" r="r" b="b"/>
            <a:pathLst>
              <a:path w="684889" h="1288923">
                <a:moveTo>
                  <a:pt x="0" y="0"/>
                </a:moveTo>
                <a:lnTo>
                  <a:pt x="684889" y="0"/>
                </a:lnTo>
                <a:lnTo>
                  <a:pt x="684889" y="1288923"/>
                </a:lnTo>
                <a:lnTo>
                  <a:pt x="0" y="12889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443" flipH="1">
            <a:off x="11298455" y="1054177"/>
            <a:ext cx="671119" cy="1263009"/>
          </a:xfrm>
          <a:custGeom>
            <a:avLst/>
            <a:gdLst/>
            <a:ahLst/>
            <a:cxnLst/>
            <a:rect l="l" t="t" r="r" b="b"/>
            <a:pathLst>
              <a:path w="671119" h="1263009">
                <a:moveTo>
                  <a:pt x="671119" y="0"/>
                </a:moveTo>
                <a:lnTo>
                  <a:pt x="0" y="0"/>
                </a:lnTo>
                <a:lnTo>
                  <a:pt x="0" y="1263009"/>
                </a:lnTo>
                <a:lnTo>
                  <a:pt x="671119" y="1263009"/>
                </a:lnTo>
                <a:lnTo>
                  <a:pt x="6711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123">
            <a:hlinkClick r:id="" action="ppaction://media"/>
            <a:extLst>
              <a:ext uri="{FF2B5EF4-FFF2-40B4-BE49-F238E27FC236}">
                <a16:creationId xmlns:a16="http://schemas.microsoft.com/office/drawing/2014/main" id="{64932B17-F3E0-1468-8302-669873C0F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66"/>
    </mc:Choice>
    <mc:Fallback xmlns="">
      <p:transition spd="slow" advTm="42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896831" y="1208258"/>
            <a:ext cx="13936565" cy="21531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8871"/>
              </a:lnSpc>
              <a:spcBef>
                <a:spcPts val="0"/>
              </a:spcBef>
              <a:defRPr/>
            </a:pPr>
            <a:r>
              <a:rPr lang="en-US" sz="6600" strike="noStrike" spc="-161" dirty="0" err="1">
                <a:solidFill>
                  <a:srgbClr val="AF4300"/>
                </a:solidFill>
                <a:latin typeface="Handy Casual"/>
              </a:rPr>
              <a:t>C</a:t>
            </a:r>
            <a:r>
              <a:rPr lang="en-US" sz="6600" u="none" strike="noStrike" spc="-161" dirty="0" err="1">
                <a:solidFill>
                  <a:srgbClr val="9D2211"/>
                </a:solidFill>
                <a:latin typeface="Handy Casual"/>
              </a:rPr>
              <a:t>onsidere</a:t>
            </a:r>
            <a:r>
              <a:rPr lang="en-US" sz="660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u="none" strike="noStrike" spc="-161" dirty="0" err="1">
                <a:solidFill>
                  <a:srgbClr val="9D2211"/>
                </a:solidFill>
                <a:latin typeface="Handy Casual"/>
              </a:rPr>
              <a:t>los</a:t>
            </a:r>
            <a:r>
              <a:rPr lang="en-US" sz="6600" u="none" strike="noStrike" spc="-161" dirty="0">
                <a:solidFill>
                  <a:srgbClr val="9D2211"/>
                </a:solidFill>
                <a:latin typeface="Handy Casual"/>
              </a:rPr>
              <a:t> aperitivos. </a:t>
            </a:r>
            <a:r>
              <a:rPr lang="en-US" sz="6600" u="none" strike="noStrike" spc="-161" dirty="0" err="1">
                <a:solidFill>
                  <a:srgbClr val="9D2211"/>
                </a:solidFill>
                <a:latin typeface="Handy Casual"/>
              </a:rPr>
              <a:t>Cada</a:t>
            </a:r>
            <a:r>
              <a:rPr lang="en-US" sz="660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s-MX" sz="6600" u="none" strike="noStrike" spc="-161" dirty="0">
                <a:solidFill>
                  <a:srgbClr val="9D2211"/>
                </a:solidFill>
                <a:latin typeface="Handy Casual"/>
              </a:rPr>
              <a:t>porción</a:t>
            </a:r>
            <a:r>
              <a:rPr lang="en-US" sz="6600" u="none" strike="noStrike" spc="-161" dirty="0">
                <a:solidFill>
                  <a:srgbClr val="9D2211"/>
                </a:solidFill>
                <a:latin typeface="Handy Casual"/>
              </a:rPr>
              <a:t> que coma </a:t>
            </a:r>
            <a:r>
              <a:rPr lang="en-US" sz="6600" u="none" strike="noStrike" spc="-161" dirty="0" err="1">
                <a:solidFill>
                  <a:srgbClr val="9D2211"/>
                </a:solidFill>
                <a:latin typeface="Handy Casual"/>
              </a:rPr>
              <a:t>cuenta</a:t>
            </a:r>
            <a:r>
              <a:rPr lang="en-US" sz="6600" u="none" strike="noStrike" spc="-161" dirty="0">
                <a:solidFill>
                  <a:srgbClr val="9D2211"/>
                </a:solidFill>
                <a:latin typeface="Handy Casual"/>
              </a:rPr>
              <a:t>.</a:t>
            </a:r>
            <a:br>
              <a:rPr lang="en-US" sz="6600" u="none" strike="noStrike" spc="-161" dirty="0">
                <a:solidFill>
                  <a:srgbClr val="9D2211"/>
                </a:solidFill>
                <a:latin typeface="Handy Casual"/>
              </a:rPr>
            </a:br>
            <a:r>
              <a:rPr kumimoji="0" lang="en-US" sz="6076" b="0" i="0" u="none" strike="noStrike" kern="1200" cap="none" spc="735" normalizeH="0" baseline="0" noProof="0" dirty="0">
                <a:ln>
                  <a:noFill/>
                </a:ln>
                <a:solidFill>
                  <a:srgbClr val="9D2211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.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752600" y="2857500"/>
            <a:ext cx="14699453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85"/>
              </a:lnSpc>
              <a:spcBef>
                <a:spcPct val="0"/>
              </a:spcBef>
            </a:pPr>
            <a:r>
              <a:rPr lang="es-SV" sz="4060" u="none" strike="noStrike" spc="-161" dirty="0">
                <a:solidFill>
                  <a:srgbClr val="9D2211"/>
                </a:solidFill>
                <a:latin typeface="Handy Casual"/>
              </a:rPr>
              <a:t>Ofrezca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comida de 2 de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los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grupos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alimenticios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en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cada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merienda.</a:t>
            </a:r>
          </a:p>
          <a:p>
            <a:pPr marL="522532" lvl="1" indent="-261266" algn="l">
              <a:lnSpc>
                <a:spcPts val="4385"/>
              </a:lnSpc>
              <a:spcBef>
                <a:spcPct val="0"/>
              </a:spcBef>
            </a:pPr>
            <a:endParaRPr lang="en-US" sz="4060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2532" lvl="1" indent="-261266" algn="l">
              <a:lnSpc>
                <a:spcPts val="4385"/>
              </a:lnSpc>
              <a:spcBef>
                <a:spcPct val="0"/>
              </a:spcBef>
            </a:pP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Cada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grupo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alimienticio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provee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nutrientes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esenciales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. Al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ofrecer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meriendas con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por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lo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menos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dos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grupos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s-SV" sz="4060" u="none" strike="noStrike" spc="-161" dirty="0">
                <a:solidFill>
                  <a:srgbClr val="9D2211"/>
                </a:solidFill>
                <a:latin typeface="Handy Casual"/>
              </a:rPr>
              <a:t>alimenticios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, se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mejora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la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calidad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u="none" strike="noStrike" spc="-161" dirty="0" err="1">
                <a:solidFill>
                  <a:srgbClr val="9D2211"/>
                </a:solidFill>
                <a:latin typeface="Handy Casual"/>
              </a:rPr>
              <a:t>nutricional</a:t>
            </a:r>
            <a:r>
              <a:rPr lang="en-US" sz="4060" u="none" strike="noStrike" spc="-161" dirty="0">
                <a:solidFill>
                  <a:srgbClr val="9D2211"/>
                </a:solidFill>
                <a:latin typeface="Handy Casual"/>
              </a:rPr>
              <a:t> de la merienda. </a:t>
            </a:r>
          </a:p>
          <a:p>
            <a:pPr marL="522532" lvl="1" indent="-261266" algn="l">
              <a:lnSpc>
                <a:spcPts val="4385"/>
              </a:lnSpc>
              <a:spcBef>
                <a:spcPct val="0"/>
              </a:spcBef>
            </a:pPr>
            <a:endParaRPr lang="en-US" sz="4060" spc="-161" dirty="0">
              <a:solidFill>
                <a:srgbClr val="9D2211"/>
              </a:solidFill>
              <a:latin typeface="Handy Casual"/>
            </a:endParaRPr>
          </a:p>
          <a:p>
            <a:pPr marL="522532" lvl="1" indent="-261266" algn="l">
              <a:lnSpc>
                <a:spcPts val="4385"/>
              </a:lnSpc>
              <a:spcBef>
                <a:spcPct val="0"/>
              </a:spcBef>
            </a:pPr>
            <a:r>
              <a:rPr lang="en-US" sz="4060" u="none" strike="noStrike" spc="-161" dirty="0">
                <a:solidFill>
                  <a:srgbClr val="C05B08"/>
                </a:solidFill>
                <a:latin typeface="Handy Casual"/>
              </a:rPr>
              <a:t>Ejemplos: </a:t>
            </a:r>
          </a:p>
          <a:p>
            <a:pPr marL="832766" lvl="1" indent="-571500" algn="l">
              <a:lnSpc>
                <a:spcPts val="438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60" u="none" strike="noStrike" spc="-161" dirty="0">
                <a:solidFill>
                  <a:srgbClr val="C05B08"/>
                </a:solidFill>
                <a:latin typeface="Handy Casual"/>
              </a:rPr>
              <a:t>Queso (</a:t>
            </a:r>
            <a:r>
              <a:rPr lang="en-US" sz="4060" u="none" strike="noStrike" spc="-161" dirty="0" err="1">
                <a:solidFill>
                  <a:srgbClr val="C05B08"/>
                </a:solidFill>
                <a:latin typeface="Handy Casual"/>
              </a:rPr>
              <a:t>lacteo</a:t>
            </a:r>
            <a:r>
              <a:rPr lang="en-US" sz="4060" u="none" strike="noStrike" spc="-161" dirty="0">
                <a:solidFill>
                  <a:srgbClr val="C05B08"/>
                </a:solidFill>
                <a:latin typeface="Handy Casual"/>
              </a:rPr>
              <a:t>) y galletas (</a:t>
            </a:r>
            <a:r>
              <a:rPr lang="en-US" sz="4060" u="none" strike="noStrike" spc="-161" dirty="0" err="1">
                <a:solidFill>
                  <a:srgbClr val="C05B08"/>
                </a:solidFill>
                <a:latin typeface="Handy Casual"/>
              </a:rPr>
              <a:t>grano</a:t>
            </a:r>
            <a:r>
              <a:rPr lang="en-US" sz="4060" u="none" strike="noStrike" spc="-161" dirty="0">
                <a:solidFill>
                  <a:srgbClr val="C05B08"/>
                </a:solidFill>
                <a:latin typeface="Handy Casual"/>
              </a:rPr>
              <a:t>)</a:t>
            </a:r>
          </a:p>
          <a:p>
            <a:pPr marL="832766" lvl="1" indent="-571500" algn="l">
              <a:lnSpc>
                <a:spcPts val="438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60" u="none" strike="noStrike" spc="-161" dirty="0">
                <a:solidFill>
                  <a:srgbClr val="C05B08"/>
                </a:solidFill>
                <a:latin typeface="Handy Casual"/>
              </a:rPr>
              <a:t>Frijoles (</a:t>
            </a:r>
            <a:r>
              <a:rPr lang="en-US" sz="4060" u="none" strike="noStrike" spc="-161" dirty="0" err="1">
                <a:solidFill>
                  <a:srgbClr val="C05B08"/>
                </a:solidFill>
                <a:latin typeface="Handy Casual"/>
              </a:rPr>
              <a:t>proteina</a:t>
            </a:r>
            <a:r>
              <a:rPr lang="en-US" sz="4060" u="none" strike="noStrike" spc="-161" dirty="0">
                <a:solidFill>
                  <a:srgbClr val="C05B08"/>
                </a:solidFill>
                <a:latin typeface="Handy Casual"/>
              </a:rPr>
              <a:t>) </a:t>
            </a:r>
            <a:r>
              <a:rPr lang="en-US" sz="4060" u="none" strike="noStrike" spc="-161" dirty="0" err="1">
                <a:solidFill>
                  <a:srgbClr val="C05B08"/>
                </a:solidFill>
                <a:latin typeface="Handy Casual"/>
              </a:rPr>
              <a:t>sobre</a:t>
            </a:r>
            <a:r>
              <a:rPr lang="en-US" sz="4060" u="none" strike="noStrike" spc="-161" dirty="0">
                <a:solidFill>
                  <a:srgbClr val="C05B08"/>
                </a:solidFill>
                <a:latin typeface="Handy Casual"/>
              </a:rPr>
              <a:t> un bolillo (</a:t>
            </a:r>
            <a:r>
              <a:rPr lang="en-US" sz="4060" u="none" strike="noStrike" spc="-161" dirty="0" err="1">
                <a:solidFill>
                  <a:srgbClr val="C05B08"/>
                </a:solidFill>
                <a:latin typeface="Handy Casual"/>
              </a:rPr>
              <a:t>grano</a:t>
            </a:r>
            <a:r>
              <a:rPr lang="en-US" sz="4060" u="none" strike="noStrike" spc="-161" dirty="0">
                <a:solidFill>
                  <a:srgbClr val="C05B08"/>
                </a:solidFill>
                <a:latin typeface="Handy Casual"/>
              </a:rPr>
              <a:t>)</a:t>
            </a:r>
          </a:p>
          <a:p>
            <a:pPr marL="832766" lvl="1" indent="-571500" algn="l">
              <a:lnSpc>
                <a:spcPts val="438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60" spc="-161" dirty="0" err="1">
                <a:solidFill>
                  <a:srgbClr val="C05B08"/>
                </a:solidFill>
                <a:latin typeface="Handy Casual"/>
              </a:rPr>
              <a:t>Rodajas</a:t>
            </a:r>
            <a:r>
              <a:rPr lang="en-US" sz="4060" spc="-161" dirty="0">
                <a:solidFill>
                  <a:srgbClr val="C05B08"/>
                </a:solidFill>
                <a:latin typeface="Handy Casual"/>
              </a:rPr>
              <a:t> de</a:t>
            </a:r>
            <a:r>
              <a:rPr lang="en-US" sz="4060" u="none" strike="noStrike" spc="-161" dirty="0">
                <a:solidFill>
                  <a:srgbClr val="C05B08"/>
                </a:solidFill>
                <a:latin typeface="Handy Casual"/>
              </a:rPr>
              <a:t> banana (</a:t>
            </a:r>
            <a:r>
              <a:rPr lang="en-US" sz="4060" u="none" strike="noStrike" spc="-161" dirty="0" err="1">
                <a:solidFill>
                  <a:srgbClr val="C05B08"/>
                </a:solidFill>
                <a:latin typeface="Handy Casual"/>
              </a:rPr>
              <a:t>fruta</a:t>
            </a:r>
            <a:r>
              <a:rPr lang="en-US" sz="4060" u="none" strike="noStrike" spc="-161" dirty="0">
                <a:solidFill>
                  <a:srgbClr val="C05B08"/>
                </a:solidFill>
                <a:latin typeface="Handy Casual"/>
              </a:rPr>
              <a:t>) y Manteca de </a:t>
            </a:r>
            <a:r>
              <a:rPr lang="en-US" sz="4060" u="none" strike="noStrike" spc="-161" dirty="0" err="1">
                <a:solidFill>
                  <a:srgbClr val="C05B08"/>
                </a:solidFill>
                <a:latin typeface="Handy Casual"/>
              </a:rPr>
              <a:t>mani</a:t>
            </a:r>
            <a:r>
              <a:rPr lang="en-US" sz="4060" u="none" strike="noStrike" spc="-161" dirty="0">
                <a:solidFill>
                  <a:srgbClr val="C05B08"/>
                </a:solidFill>
                <a:latin typeface="Handy Casual"/>
              </a:rPr>
              <a:t> (</a:t>
            </a:r>
            <a:r>
              <a:rPr lang="en-US" sz="4060" u="none" strike="noStrike" spc="-161" dirty="0" err="1">
                <a:solidFill>
                  <a:srgbClr val="C05B08"/>
                </a:solidFill>
                <a:latin typeface="Handy Casual"/>
              </a:rPr>
              <a:t>proteina</a:t>
            </a:r>
            <a:r>
              <a:rPr lang="en-US" sz="4060" u="none" strike="noStrike" spc="-161" dirty="0">
                <a:solidFill>
                  <a:srgbClr val="C05B08"/>
                </a:solidFill>
                <a:latin typeface="Handy Casual"/>
              </a:rPr>
              <a:t>)</a:t>
            </a: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05730">
            <a:off x="1176606" y="1084975"/>
            <a:ext cx="684889" cy="1288923"/>
          </a:xfrm>
          <a:custGeom>
            <a:avLst/>
            <a:gdLst/>
            <a:ahLst/>
            <a:cxnLst/>
            <a:rect l="l" t="t" r="r" b="b"/>
            <a:pathLst>
              <a:path w="684889" h="1288923">
                <a:moveTo>
                  <a:pt x="0" y="0"/>
                </a:moveTo>
                <a:lnTo>
                  <a:pt x="684889" y="0"/>
                </a:lnTo>
                <a:lnTo>
                  <a:pt x="684889" y="1288923"/>
                </a:lnTo>
                <a:lnTo>
                  <a:pt x="0" y="128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443" flipH="1">
            <a:off x="15884232" y="1123288"/>
            <a:ext cx="671119" cy="1263009"/>
          </a:xfrm>
          <a:custGeom>
            <a:avLst/>
            <a:gdLst/>
            <a:ahLst/>
            <a:cxnLst/>
            <a:rect l="l" t="t" r="r" b="b"/>
            <a:pathLst>
              <a:path w="671119" h="1263009">
                <a:moveTo>
                  <a:pt x="671120" y="0"/>
                </a:moveTo>
                <a:lnTo>
                  <a:pt x="0" y="0"/>
                </a:lnTo>
                <a:lnTo>
                  <a:pt x="0" y="1263009"/>
                </a:lnTo>
                <a:lnTo>
                  <a:pt x="671120" y="1263009"/>
                </a:lnTo>
                <a:lnTo>
                  <a:pt x="6711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00246B-BDC1-EC9D-0A0D-F006EDCF9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076" y="4991100"/>
            <a:ext cx="3657600" cy="3657600"/>
          </a:xfrm>
          <a:prstGeom prst="rect">
            <a:avLst/>
          </a:prstGeom>
        </p:spPr>
      </p:pic>
      <p:pic>
        <p:nvPicPr>
          <p:cNvPr id="6" name="Considere los aperitivos">
            <a:hlinkClick r:id="" action="ppaction://media"/>
            <a:extLst>
              <a:ext uri="{FF2B5EF4-FFF2-40B4-BE49-F238E27FC236}">
                <a16:creationId xmlns:a16="http://schemas.microsoft.com/office/drawing/2014/main" id="{59F10BA6-FEC8-261F-CCB1-E08F7D110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44"/>
    </mc:Choice>
    <mc:Fallback xmlns="">
      <p:transition spd="slow" advTm="42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750676" y="1650691"/>
            <a:ext cx="14333769" cy="5924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22531" lvl="1" indent="-261265" algn="l">
              <a:lnSpc>
                <a:spcPts val="4385"/>
              </a:lnSpc>
              <a:spcBef>
                <a:spcPct val="0"/>
              </a:spcBef>
            </a:pPr>
            <a:r>
              <a:rPr lang="en-US" sz="6600" strike="noStrike" spc="-161" dirty="0" err="1">
                <a:solidFill>
                  <a:srgbClr val="AF4300"/>
                </a:solidFill>
                <a:latin typeface="Handy Casual"/>
              </a:rPr>
              <a:t>C</a:t>
            </a:r>
            <a:r>
              <a:rPr lang="en-US" sz="6600" u="none" strike="noStrike" spc="-161" dirty="0" err="1">
                <a:solidFill>
                  <a:srgbClr val="9D2211"/>
                </a:solidFill>
                <a:latin typeface="Handy Casual"/>
              </a:rPr>
              <a:t>onsidere</a:t>
            </a:r>
            <a:r>
              <a:rPr lang="en-US" sz="660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u="none" strike="noStrike" spc="-161" dirty="0" err="1">
                <a:solidFill>
                  <a:srgbClr val="9D2211"/>
                </a:solidFill>
                <a:latin typeface="Handy Casual"/>
              </a:rPr>
              <a:t>los</a:t>
            </a:r>
            <a:r>
              <a:rPr lang="en-US" sz="6600" u="none" strike="noStrike" spc="-161" dirty="0">
                <a:solidFill>
                  <a:srgbClr val="9D2211"/>
                </a:solidFill>
                <a:latin typeface="Handy Casual"/>
              </a:rPr>
              <a:t> aperitivos. </a:t>
            </a:r>
            <a:r>
              <a:rPr lang="en-US" sz="6600" u="none" strike="noStrike" spc="-161" dirty="0" err="1">
                <a:solidFill>
                  <a:srgbClr val="9D2211"/>
                </a:solidFill>
                <a:latin typeface="Handy Casual"/>
              </a:rPr>
              <a:t>Cada</a:t>
            </a:r>
            <a:r>
              <a:rPr lang="en-US" sz="660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s-SV" sz="6600" u="none" strike="noStrike" spc="-161" dirty="0">
                <a:solidFill>
                  <a:srgbClr val="9D2211"/>
                </a:solidFill>
                <a:latin typeface="Handy Casual"/>
              </a:rPr>
              <a:t>porción</a:t>
            </a:r>
            <a:r>
              <a:rPr lang="en-US" sz="6600" u="none" strike="noStrike" spc="-161" dirty="0">
                <a:solidFill>
                  <a:srgbClr val="9D2211"/>
                </a:solidFill>
                <a:latin typeface="Handy Casual"/>
              </a:rPr>
              <a:t> que coma </a:t>
            </a:r>
            <a:r>
              <a:rPr lang="en-US" sz="6600" u="none" strike="noStrike" spc="-161" dirty="0" err="1">
                <a:solidFill>
                  <a:srgbClr val="9D2211"/>
                </a:solidFill>
                <a:latin typeface="Handy Casual"/>
              </a:rPr>
              <a:t>cuenta</a:t>
            </a:r>
            <a:r>
              <a:rPr lang="en-US" sz="6600" u="none" strike="noStrike" spc="-161" dirty="0">
                <a:solidFill>
                  <a:srgbClr val="9D2211"/>
                </a:solidFill>
                <a:latin typeface="Handy Casual"/>
              </a:rPr>
              <a:t>.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896831" y="2850612"/>
            <a:ext cx="14041460" cy="6065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Cualquier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 comida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puede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 ser un aperitivo.</a:t>
            </a:r>
          </a:p>
          <a:p>
            <a:pPr marL="514773" lvl="1" indent="-257387" algn="l">
              <a:lnSpc>
                <a:spcPts val="4319"/>
              </a:lnSpc>
            </a:pPr>
            <a:endParaRPr lang="en-US" sz="4060" spc="-159" dirty="0">
              <a:solidFill>
                <a:srgbClr val="AF4300"/>
              </a:solidFill>
              <a:latin typeface="Handy Casual"/>
            </a:endParaRPr>
          </a:p>
          <a:p>
            <a:pPr marL="514773" lvl="1" indent="-257387" algn="l">
              <a:lnSpc>
                <a:spcPts val="4319"/>
              </a:lnSpc>
            </a:pP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Los aperitivos no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tienen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 que ser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comidas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 que se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venden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como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 aperitivos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ya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 que a menudo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tienen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 un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exceso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 de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calorias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. Si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el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ni</a:t>
            </a:r>
            <a:r>
              <a:rPr lang="es-ES" sz="4400" spc="-161" dirty="0">
                <a:solidFill>
                  <a:srgbClr val="9D2211"/>
                </a:solidFill>
                <a:latin typeface="Handy Casual"/>
              </a:rPr>
              <a:t>ñ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o/a come un aperitivo de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buena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calidad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, no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nos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tendremos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 que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preocupar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si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 no come tan bien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en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otro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60" spc="-159" dirty="0" err="1">
                <a:solidFill>
                  <a:srgbClr val="9D2211"/>
                </a:solidFill>
                <a:latin typeface="Handy Casual"/>
              </a:rPr>
              <a:t>momento</a:t>
            </a:r>
            <a:r>
              <a:rPr lang="en-US" sz="4060" spc="-159" dirty="0">
                <a:solidFill>
                  <a:srgbClr val="9D2211"/>
                </a:solidFill>
                <a:latin typeface="Handy Casual"/>
              </a:rPr>
              <a:t> del dia. </a:t>
            </a:r>
            <a:endParaRPr lang="en-US" sz="3999" spc="-159" dirty="0">
              <a:solidFill>
                <a:srgbClr val="9D2211"/>
              </a:solidFill>
              <a:latin typeface="Handy Casual"/>
            </a:endParaRPr>
          </a:p>
          <a:p>
            <a:pPr marL="514773" lvl="1" indent="-257387" algn="l">
              <a:lnSpc>
                <a:spcPts val="4319"/>
              </a:lnSpc>
            </a:pPr>
            <a:endParaRPr lang="en-US" sz="3999" spc="-159" dirty="0">
              <a:solidFill>
                <a:srgbClr val="9D2211"/>
              </a:solidFill>
              <a:latin typeface="Handy Casual"/>
            </a:endParaRPr>
          </a:p>
          <a:p>
            <a:pPr marL="514773" lvl="1" indent="-257387" algn="l">
              <a:lnSpc>
                <a:spcPts val="4319"/>
              </a:lnSpc>
            </a:pPr>
            <a:r>
              <a:rPr lang="en-US" sz="4000" spc="-159" dirty="0">
                <a:solidFill>
                  <a:srgbClr val="C05B08"/>
                </a:solidFill>
                <a:latin typeface="Handy Casual"/>
              </a:rPr>
              <a:t>Ejemplos:</a:t>
            </a:r>
          </a:p>
          <a:p>
            <a:pPr marL="828886" lvl="1" indent="-571500" algn="l">
              <a:lnSpc>
                <a:spcPts val="4319"/>
              </a:lnSpc>
              <a:buFont typeface="Arial" panose="020B0604020202020204" pitchFamily="34" charset="0"/>
              <a:buChar char="•"/>
            </a:pPr>
            <a:r>
              <a:rPr lang="en-US" sz="4000" spc="-159" dirty="0" err="1">
                <a:solidFill>
                  <a:srgbClr val="C05B08"/>
                </a:solidFill>
                <a:latin typeface="Handy Casual"/>
              </a:rPr>
              <a:t>Restos</a:t>
            </a:r>
            <a:r>
              <a:rPr lang="en-US" sz="4000" spc="-159" dirty="0">
                <a:solidFill>
                  <a:srgbClr val="C05B08"/>
                </a:solidFill>
                <a:latin typeface="Handy Casual"/>
              </a:rPr>
              <a:t> de frijoles y arroz</a:t>
            </a:r>
          </a:p>
          <a:p>
            <a:pPr marL="828886" lvl="1" indent="-571500" algn="l">
              <a:lnSpc>
                <a:spcPts val="4319"/>
              </a:lnSpc>
              <a:buFont typeface="Arial" panose="020B0604020202020204" pitchFamily="34" charset="0"/>
              <a:buChar char="•"/>
            </a:pPr>
            <a:r>
              <a:rPr lang="en-US" sz="4000" spc="-159" dirty="0">
                <a:solidFill>
                  <a:srgbClr val="C05B08"/>
                </a:solidFill>
                <a:latin typeface="Handy Casual"/>
              </a:rPr>
              <a:t>½  sandwich de </a:t>
            </a:r>
            <a:r>
              <a:rPr lang="en-US" sz="4000" spc="-159" dirty="0" err="1">
                <a:solidFill>
                  <a:srgbClr val="C05B08"/>
                </a:solidFill>
                <a:latin typeface="Handy Casual"/>
              </a:rPr>
              <a:t>pavo</a:t>
            </a:r>
            <a:r>
              <a:rPr lang="en-US" sz="4000" spc="-159" dirty="0">
                <a:solidFill>
                  <a:srgbClr val="C05B08"/>
                </a:solidFill>
                <a:latin typeface="Handy Casual"/>
              </a:rPr>
              <a:t> </a:t>
            </a:r>
          </a:p>
          <a:p>
            <a:pPr marL="828886" lvl="1" indent="-571500" algn="l">
              <a:lnSpc>
                <a:spcPts val="4319"/>
              </a:lnSpc>
              <a:buFont typeface="Arial" panose="020B0604020202020204" pitchFamily="34" charset="0"/>
              <a:buChar char="•"/>
            </a:pPr>
            <a:r>
              <a:rPr lang="es-SV" sz="4000" spc="-159" dirty="0">
                <a:solidFill>
                  <a:srgbClr val="C05B08"/>
                </a:solidFill>
                <a:latin typeface="Handy Casual"/>
              </a:rPr>
              <a:t>Yogur</a:t>
            </a:r>
            <a:r>
              <a:rPr lang="en-US" sz="4000" spc="-159" dirty="0">
                <a:solidFill>
                  <a:srgbClr val="C05B08"/>
                </a:solidFill>
                <a:latin typeface="Handy Casual"/>
              </a:rPr>
              <a:t> con </a:t>
            </a:r>
            <a:r>
              <a:rPr lang="en-US" sz="4000" spc="-159" dirty="0" err="1">
                <a:solidFill>
                  <a:srgbClr val="C05B08"/>
                </a:solidFill>
                <a:latin typeface="Handy Casual"/>
              </a:rPr>
              <a:t>fruta</a:t>
            </a:r>
            <a:endParaRPr lang="en-US" sz="4000" spc="-159" dirty="0">
              <a:solidFill>
                <a:srgbClr val="C05B08"/>
              </a:solidFill>
              <a:latin typeface="Handy Casual"/>
            </a:endParaRPr>
          </a:p>
          <a:p>
            <a:pPr marL="514773" lvl="1" indent="-257387" algn="l">
              <a:lnSpc>
                <a:spcPts val="4319"/>
              </a:lnSpc>
            </a:pPr>
            <a:endParaRPr lang="en-US" sz="3999" spc="-159" dirty="0">
              <a:solidFill>
                <a:srgbClr val="9D2211"/>
              </a:solidFill>
              <a:latin typeface="Handy Casual"/>
            </a:endParaRP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05730">
            <a:off x="1176606" y="1084975"/>
            <a:ext cx="684889" cy="1288923"/>
          </a:xfrm>
          <a:custGeom>
            <a:avLst/>
            <a:gdLst/>
            <a:ahLst/>
            <a:cxnLst/>
            <a:rect l="l" t="t" r="r" b="b"/>
            <a:pathLst>
              <a:path w="684889" h="1288923">
                <a:moveTo>
                  <a:pt x="0" y="0"/>
                </a:moveTo>
                <a:lnTo>
                  <a:pt x="684889" y="0"/>
                </a:lnTo>
                <a:lnTo>
                  <a:pt x="684889" y="1288923"/>
                </a:lnTo>
                <a:lnTo>
                  <a:pt x="0" y="128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443" flipH="1">
            <a:off x="16014526" y="1097932"/>
            <a:ext cx="671119" cy="1263009"/>
          </a:xfrm>
          <a:custGeom>
            <a:avLst/>
            <a:gdLst/>
            <a:ahLst/>
            <a:cxnLst/>
            <a:rect l="l" t="t" r="r" b="b"/>
            <a:pathLst>
              <a:path w="671119" h="1263009">
                <a:moveTo>
                  <a:pt x="671120" y="0"/>
                </a:moveTo>
                <a:lnTo>
                  <a:pt x="0" y="0"/>
                </a:lnTo>
                <a:lnTo>
                  <a:pt x="0" y="1263009"/>
                </a:lnTo>
                <a:lnTo>
                  <a:pt x="671120" y="1263009"/>
                </a:lnTo>
                <a:lnTo>
                  <a:pt x="6711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017A6E-9B8B-CF50-C6B9-4EBCE67C9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5905500"/>
            <a:ext cx="3542276" cy="3542276"/>
          </a:xfrm>
          <a:prstGeom prst="rect">
            <a:avLst/>
          </a:prstGeom>
        </p:spPr>
      </p:pic>
      <p:pic>
        <p:nvPicPr>
          <p:cNvPr id="8" name="Cualquier comida aperiti">
            <a:hlinkClick r:id="" action="ppaction://media"/>
            <a:extLst>
              <a:ext uri="{FF2B5EF4-FFF2-40B4-BE49-F238E27FC236}">
                <a16:creationId xmlns:a16="http://schemas.microsoft.com/office/drawing/2014/main" id="{A42F341C-D86B-5C13-0482-9C44D9F51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74"/>
    </mc:Choice>
    <mc:Fallback xmlns="">
      <p:transition spd="slow" advTm="34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732427" y="1625403"/>
            <a:ext cx="14238519" cy="5924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22531" lvl="1" indent="-261265" algn="l">
              <a:lnSpc>
                <a:spcPts val="4385"/>
              </a:lnSpc>
              <a:spcBef>
                <a:spcPct val="0"/>
              </a:spcBef>
            </a:pPr>
            <a:r>
              <a:rPr lang="en-US" sz="6600" strike="noStrike" spc="-161" dirty="0" err="1">
                <a:solidFill>
                  <a:srgbClr val="AF4300"/>
                </a:solidFill>
                <a:latin typeface="Handy Casual"/>
              </a:rPr>
              <a:t>C</a:t>
            </a:r>
            <a:r>
              <a:rPr lang="en-US" sz="6600" u="none" strike="noStrike" spc="-161" dirty="0" err="1">
                <a:solidFill>
                  <a:srgbClr val="9D2211"/>
                </a:solidFill>
                <a:latin typeface="Handy Casual"/>
              </a:rPr>
              <a:t>onsidere</a:t>
            </a:r>
            <a:r>
              <a:rPr lang="en-US" sz="660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u="none" strike="noStrike" spc="-161" dirty="0" err="1">
                <a:solidFill>
                  <a:srgbClr val="9D2211"/>
                </a:solidFill>
                <a:latin typeface="Handy Casual"/>
              </a:rPr>
              <a:t>los</a:t>
            </a:r>
            <a:r>
              <a:rPr lang="en-US" sz="6600" u="none" strike="noStrike" spc="-161" dirty="0">
                <a:solidFill>
                  <a:srgbClr val="9D2211"/>
                </a:solidFill>
                <a:latin typeface="Handy Casual"/>
              </a:rPr>
              <a:t> aperitivos. </a:t>
            </a:r>
            <a:r>
              <a:rPr lang="en-US" sz="6600" u="none" strike="noStrike" spc="-161" dirty="0" err="1">
                <a:solidFill>
                  <a:srgbClr val="9D2211"/>
                </a:solidFill>
                <a:latin typeface="Handy Casual"/>
              </a:rPr>
              <a:t>Cada</a:t>
            </a:r>
            <a:r>
              <a:rPr lang="en-US" sz="6600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s-SV" sz="6600" u="none" strike="noStrike" spc="-161" dirty="0">
                <a:solidFill>
                  <a:srgbClr val="9D2211"/>
                </a:solidFill>
                <a:latin typeface="Handy Casual"/>
              </a:rPr>
              <a:t>porción</a:t>
            </a:r>
            <a:r>
              <a:rPr lang="en-US" sz="6600" u="none" strike="noStrike" spc="-161" dirty="0">
                <a:solidFill>
                  <a:srgbClr val="9D2211"/>
                </a:solidFill>
                <a:latin typeface="Handy Casual"/>
              </a:rPr>
              <a:t> que coma </a:t>
            </a:r>
            <a:r>
              <a:rPr lang="en-US" sz="6600" u="none" strike="noStrike" spc="-161" dirty="0" err="1">
                <a:solidFill>
                  <a:srgbClr val="9D2211"/>
                </a:solidFill>
                <a:latin typeface="Handy Casual"/>
              </a:rPr>
              <a:t>cuenta</a:t>
            </a:r>
            <a:r>
              <a:rPr lang="en-US" sz="6600" u="none" strike="noStrike" spc="-161" dirty="0">
                <a:solidFill>
                  <a:srgbClr val="9D2211"/>
                </a:solidFill>
                <a:latin typeface="Handy Casual"/>
              </a:rPr>
              <a:t>.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985678" y="2850356"/>
            <a:ext cx="12944760" cy="846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El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tama</a:t>
            </a:r>
            <a:r>
              <a:rPr lang="es-ES" sz="4049" spc="-161" dirty="0">
                <a:solidFill>
                  <a:srgbClr val="9D2211"/>
                </a:solidFill>
                <a:latin typeface="Handy Casual"/>
              </a:rPr>
              <a:t>ñ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o es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importante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.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Ofrezca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s-SV" sz="4049" u="none" strike="noStrike" spc="-161" dirty="0">
                <a:solidFill>
                  <a:srgbClr val="9D2211"/>
                </a:solidFill>
                <a:latin typeface="Handy Casual"/>
              </a:rPr>
              <a:t>porciones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peque</a:t>
            </a:r>
            <a:r>
              <a:rPr lang="es-ES" sz="4049" spc="-161" dirty="0">
                <a:solidFill>
                  <a:srgbClr val="9D2211"/>
                </a:solidFill>
                <a:latin typeface="Handy Casual"/>
              </a:rPr>
              <a:t>ñ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as. 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Recuerde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que </a:t>
            </a:r>
            <a:r>
              <a:rPr lang="es-SV" sz="4049" u="none" strike="noStrike" spc="-161" dirty="0">
                <a:solidFill>
                  <a:srgbClr val="9D2211"/>
                </a:solidFill>
                <a:latin typeface="Handy Casual"/>
              </a:rPr>
              <a:t>habrá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otra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oportunidad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para comer mas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tarde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.. 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Ejemplo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:</a:t>
            </a:r>
          </a:p>
          <a:p>
            <a:pPr marL="832101" lvl="1" indent="-571500" algn="l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4 </a:t>
            </a:r>
            <a:r>
              <a:rPr lang="en-US" sz="4049" spc="-161" dirty="0">
                <a:solidFill>
                  <a:srgbClr val="C05B08"/>
                </a:solidFill>
                <a:latin typeface="Handy Casual"/>
              </a:rPr>
              <a:t>a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8 oz. de leche y ½ pan </a:t>
            </a:r>
            <a:r>
              <a:rPr lang="en-US" sz="4049" spc="-161" dirty="0">
                <a:solidFill>
                  <a:srgbClr val="C05B08"/>
                </a:solidFill>
                <a:latin typeface="Handy Casual"/>
              </a:rPr>
              <a:t>d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ulce</a:t>
            </a:r>
          </a:p>
          <a:p>
            <a:pPr marL="832101" lvl="1" indent="-571500" algn="l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1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pastelito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pequeno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o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mantecada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y  ½ banana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AF4300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AF4300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AF4300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AF4300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AF4300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AF4300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AF4300"/>
              </a:solidFill>
              <a:latin typeface="Handy Casual"/>
            </a:endParaRP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05730">
            <a:off x="1176606" y="1084975"/>
            <a:ext cx="684889" cy="1288923"/>
          </a:xfrm>
          <a:custGeom>
            <a:avLst/>
            <a:gdLst/>
            <a:ahLst/>
            <a:cxnLst/>
            <a:rect l="l" t="t" r="r" b="b"/>
            <a:pathLst>
              <a:path w="684889" h="1288923">
                <a:moveTo>
                  <a:pt x="0" y="0"/>
                </a:moveTo>
                <a:lnTo>
                  <a:pt x="684889" y="0"/>
                </a:lnTo>
                <a:lnTo>
                  <a:pt x="684889" y="1288923"/>
                </a:lnTo>
                <a:lnTo>
                  <a:pt x="0" y="12889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443" flipH="1">
            <a:off x="16034437" y="1097931"/>
            <a:ext cx="671119" cy="1263009"/>
          </a:xfrm>
          <a:custGeom>
            <a:avLst/>
            <a:gdLst/>
            <a:ahLst/>
            <a:cxnLst/>
            <a:rect l="l" t="t" r="r" b="b"/>
            <a:pathLst>
              <a:path w="671119" h="1263009">
                <a:moveTo>
                  <a:pt x="671120" y="0"/>
                </a:moveTo>
                <a:lnTo>
                  <a:pt x="0" y="0"/>
                </a:lnTo>
                <a:lnTo>
                  <a:pt x="0" y="1263009"/>
                </a:lnTo>
                <a:lnTo>
                  <a:pt x="671120" y="1263009"/>
                </a:lnTo>
                <a:lnTo>
                  <a:pt x="67112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B13AE8-47F0-69B7-E2E6-617D2D7CD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4914900"/>
            <a:ext cx="4857750" cy="3238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9911EB-970D-C44A-F400-CAAF5C13BFE2}"/>
              </a:ext>
            </a:extLst>
          </p:cNvPr>
          <p:cNvSpPr txBox="1"/>
          <p:nvPr/>
        </p:nvSpPr>
        <p:spPr>
          <a:xfrm>
            <a:off x="11242040" y="8204251"/>
            <a:ext cx="294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by </a:t>
            </a:r>
            <a:r>
              <a:rPr lang="en-US" dirty="0" err="1"/>
              <a:t>gpstudio</a:t>
            </a:r>
            <a:r>
              <a:rPr lang="en-US" dirty="0"/>
              <a:t> on </a:t>
            </a:r>
            <a:r>
              <a:rPr lang="en-US" dirty="0" err="1"/>
              <a:t>Freepik</a:t>
            </a:r>
            <a:endParaRPr lang="en-US" dirty="0"/>
          </a:p>
        </p:txBody>
      </p:sp>
      <p:pic>
        <p:nvPicPr>
          <p:cNvPr id="6" name="Tamano es importante">
            <a:hlinkClick r:id="" action="ppaction://media"/>
            <a:extLst>
              <a:ext uri="{FF2B5EF4-FFF2-40B4-BE49-F238E27FC236}">
                <a16:creationId xmlns:a16="http://schemas.microsoft.com/office/drawing/2014/main" id="{00A471A1-DA41-C3ED-A902-9A98565C7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73"/>
    </mc:Choice>
    <mc:Fallback xmlns="">
      <p:transition spd="slow" advTm="28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550333" y="1497838"/>
            <a:ext cx="13187334" cy="5924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22531" lvl="1" indent="-261265" algn="l">
              <a:lnSpc>
                <a:spcPts val="4385"/>
              </a:lnSpc>
              <a:spcBef>
                <a:spcPct val="0"/>
              </a:spcBef>
            </a:pPr>
            <a:r>
              <a:rPr lang="en-US" sz="6600" strike="noStrike" spc="-161" dirty="0" err="1">
                <a:solidFill>
                  <a:srgbClr val="AF4300"/>
                </a:solidFill>
                <a:latin typeface="Handy Casual"/>
              </a:rPr>
              <a:t>A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comode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los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horarios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para que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tengan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hambre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.</a:t>
            </a:r>
          </a:p>
        </p:txBody>
      </p:sp>
      <p:sp>
        <p:nvSpPr>
          <p:cNvPr id="2" name="TextBox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447800" y="2857500"/>
            <a:ext cx="13770375" cy="7899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Ofrezca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comidas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y 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aperitivos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cada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2 a 3 horas.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Al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ofrecer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un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descanso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entre las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comidas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y aperitivos, le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damos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la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oportunidad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a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los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ni</a:t>
            </a:r>
            <a:r>
              <a:rPr lang="es-ES" sz="4049" spc="-161" dirty="0">
                <a:solidFill>
                  <a:srgbClr val="9D2211"/>
                </a:solidFill>
                <a:latin typeface="Handy Casual"/>
              </a:rPr>
              <a:t>ñ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de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prestar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s-SV" sz="4049" spc="-161" dirty="0">
                <a:solidFill>
                  <a:srgbClr val="9D2211"/>
                </a:solidFill>
                <a:latin typeface="Handy Casual"/>
              </a:rPr>
              <a:t>atención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a sus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cuerpos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. 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Esto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ayuda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a que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coman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porque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tienen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hambre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en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vez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de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porque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estan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aburridos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o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por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habito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. 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spc="-161" dirty="0" err="1">
                <a:solidFill>
                  <a:srgbClr val="C05B08"/>
                </a:solidFill>
                <a:latin typeface="Handy Casual"/>
              </a:rPr>
              <a:t>Ejemplo</a:t>
            </a:r>
            <a:r>
              <a:rPr lang="en-US" sz="4049" spc="-161" dirty="0">
                <a:solidFill>
                  <a:srgbClr val="C05B08"/>
                </a:solidFill>
                <a:latin typeface="Handy Casual"/>
              </a:rPr>
              <a:t> de </a:t>
            </a:r>
            <a:r>
              <a:rPr lang="en-US" sz="4049" spc="-161" dirty="0" err="1">
                <a:solidFill>
                  <a:srgbClr val="C05B08"/>
                </a:solidFill>
                <a:latin typeface="Handy Casual"/>
              </a:rPr>
              <a:t>horario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: </a:t>
            </a:r>
          </a:p>
          <a:p>
            <a:pPr marL="832101" lvl="1" indent="-571500" algn="l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8am-desayuno	</a:t>
            </a:r>
            <a:endParaRPr lang="en-US" sz="4049" spc="-161" dirty="0">
              <a:solidFill>
                <a:srgbClr val="C05B08"/>
              </a:solidFill>
              <a:latin typeface="Handy Casual"/>
            </a:endParaRPr>
          </a:p>
          <a:p>
            <a:pPr marL="832101" lvl="1" indent="-571500" algn="l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10am- aperitivo</a:t>
            </a:r>
            <a:endParaRPr lang="en-US" sz="4049" spc="-161" dirty="0">
              <a:solidFill>
                <a:srgbClr val="C05B08"/>
              </a:solidFill>
              <a:latin typeface="Handy Casual"/>
            </a:endParaRPr>
          </a:p>
          <a:p>
            <a:pPr marL="832101" lvl="1" indent="-571500" algn="l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12:30pm-almuerzo </a:t>
            </a:r>
            <a:endParaRPr lang="en-US" sz="4049" spc="-161" dirty="0">
              <a:solidFill>
                <a:srgbClr val="C05B08"/>
              </a:solidFill>
              <a:latin typeface="Handy Casual"/>
            </a:endParaRPr>
          </a:p>
          <a:p>
            <a:pPr marL="832101" lvl="1" indent="-571500" algn="l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3:00pm-aperitivo</a:t>
            </a:r>
          </a:p>
          <a:p>
            <a:pPr marL="832101" lvl="1" indent="-571500" algn="l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6:00pm-cena</a:t>
            </a:r>
            <a:endParaRPr lang="en-US" sz="4049" spc="-161" dirty="0">
              <a:solidFill>
                <a:srgbClr val="C05B08"/>
              </a:solidFill>
              <a:latin typeface="Handy Casual"/>
            </a:endParaRPr>
          </a:p>
          <a:p>
            <a:pPr marL="832101" lvl="1" indent="-571500" algn="l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8:00pm- aperitivo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AF4300"/>
              </a:solidFill>
              <a:latin typeface="Handy Casual"/>
            </a:endParaRP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05730">
            <a:off x="2029183" y="1008775"/>
            <a:ext cx="684889" cy="1288923"/>
          </a:xfrm>
          <a:custGeom>
            <a:avLst/>
            <a:gdLst/>
            <a:ahLst/>
            <a:cxnLst/>
            <a:rect l="l" t="t" r="r" b="b"/>
            <a:pathLst>
              <a:path w="684889" h="1288923">
                <a:moveTo>
                  <a:pt x="0" y="0"/>
                </a:moveTo>
                <a:lnTo>
                  <a:pt x="684889" y="0"/>
                </a:lnTo>
                <a:lnTo>
                  <a:pt x="684889" y="1288923"/>
                </a:lnTo>
                <a:lnTo>
                  <a:pt x="0" y="128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443" flipH="1">
            <a:off x="14575054" y="1045274"/>
            <a:ext cx="671119" cy="1263009"/>
          </a:xfrm>
          <a:custGeom>
            <a:avLst/>
            <a:gdLst/>
            <a:ahLst/>
            <a:cxnLst/>
            <a:rect l="l" t="t" r="r" b="b"/>
            <a:pathLst>
              <a:path w="671119" h="1263009">
                <a:moveTo>
                  <a:pt x="671120" y="0"/>
                </a:moveTo>
                <a:lnTo>
                  <a:pt x="0" y="0"/>
                </a:lnTo>
                <a:lnTo>
                  <a:pt x="0" y="1263009"/>
                </a:lnTo>
                <a:lnTo>
                  <a:pt x="671120" y="1263009"/>
                </a:lnTo>
                <a:lnTo>
                  <a:pt x="6711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E2BBE2-13FC-C110-C65F-A2473EC99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9626" y="6286500"/>
            <a:ext cx="2971800" cy="2971800"/>
          </a:xfrm>
          <a:prstGeom prst="rect">
            <a:avLst/>
          </a:prstGeom>
        </p:spPr>
      </p:pic>
      <p:pic>
        <p:nvPicPr>
          <p:cNvPr id="6" name="Acomode horarios">
            <a:hlinkClick r:id="" action="ppaction://media"/>
            <a:extLst>
              <a:ext uri="{FF2B5EF4-FFF2-40B4-BE49-F238E27FC236}">
                <a16:creationId xmlns:a16="http://schemas.microsoft.com/office/drawing/2014/main" id="{E6DB0237-2CCD-3883-0053-80BC9A910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48"/>
    </mc:Choice>
    <mc:Fallback xmlns="">
      <p:transition spd="slow" advTm="43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550333" y="1502977"/>
            <a:ext cx="13187334" cy="5924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22531" lvl="1" indent="-261265" algn="l">
              <a:lnSpc>
                <a:spcPts val="4385"/>
              </a:lnSpc>
              <a:spcBef>
                <a:spcPct val="0"/>
              </a:spcBef>
            </a:pPr>
            <a:r>
              <a:rPr lang="en-US" sz="6600" strike="noStrike" spc="-161" dirty="0" err="1">
                <a:solidFill>
                  <a:srgbClr val="AF4300"/>
                </a:solidFill>
                <a:latin typeface="Handy Casual"/>
              </a:rPr>
              <a:t>A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comode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los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horarios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para que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tengan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hambre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.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371601" y="2857500"/>
            <a:ext cx="14777048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Ofrezca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comida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en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horarios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regulares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.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Esto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ayuda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a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los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ni</a:t>
            </a:r>
            <a:r>
              <a:rPr lang="es-ES" sz="4049" spc="-161" dirty="0">
                <a:solidFill>
                  <a:srgbClr val="9D2211"/>
                </a:solidFill>
                <a:latin typeface="Handy Casual"/>
              </a:rPr>
              <a:t>ñ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os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a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entender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cuando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es hora de comer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en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vez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de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jugar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. 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Esto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sera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importante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cuando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vayan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a la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escuela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y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tengan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horarios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de comida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fijos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. 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C05B08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Ejemplo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: 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“Ya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comimos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nuestra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aperitivo,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ahora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es hora de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salir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a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jugar</a:t>
            </a:r>
            <a:r>
              <a:rPr lang="en-US" sz="4049" spc="-161" dirty="0">
                <a:solidFill>
                  <a:srgbClr val="C05B08"/>
                </a:solidFill>
                <a:latin typeface="Handy Casual"/>
              </a:rPr>
              <a:t>.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"</a:t>
            </a: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05730">
            <a:off x="2029182" y="1008775"/>
            <a:ext cx="684889" cy="1288923"/>
          </a:xfrm>
          <a:custGeom>
            <a:avLst/>
            <a:gdLst/>
            <a:ahLst/>
            <a:cxnLst/>
            <a:rect l="l" t="t" r="r" b="b"/>
            <a:pathLst>
              <a:path w="684889" h="1288923">
                <a:moveTo>
                  <a:pt x="0" y="0"/>
                </a:moveTo>
                <a:lnTo>
                  <a:pt x="684889" y="0"/>
                </a:lnTo>
                <a:lnTo>
                  <a:pt x="684889" y="1288923"/>
                </a:lnTo>
                <a:lnTo>
                  <a:pt x="0" y="128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443" flipH="1">
            <a:off x="14575053" y="1013274"/>
            <a:ext cx="671119" cy="1263009"/>
          </a:xfrm>
          <a:custGeom>
            <a:avLst/>
            <a:gdLst/>
            <a:ahLst/>
            <a:cxnLst/>
            <a:rect l="l" t="t" r="r" b="b"/>
            <a:pathLst>
              <a:path w="671119" h="1263009">
                <a:moveTo>
                  <a:pt x="671120" y="0"/>
                </a:moveTo>
                <a:lnTo>
                  <a:pt x="0" y="0"/>
                </a:lnTo>
                <a:lnTo>
                  <a:pt x="0" y="1263009"/>
                </a:lnTo>
                <a:lnTo>
                  <a:pt x="671120" y="1263009"/>
                </a:lnTo>
                <a:lnTo>
                  <a:pt x="6711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D05C6-7827-570B-DCE3-810010410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412" y="5222102"/>
            <a:ext cx="3966422" cy="3966422"/>
          </a:xfrm>
          <a:prstGeom prst="rect">
            <a:avLst/>
          </a:prstGeom>
        </p:spPr>
      </p:pic>
      <p:pic>
        <p:nvPicPr>
          <p:cNvPr id="6" name="Horarios regulares">
            <a:hlinkClick r:id="" action="ppaction://media"/>
            <a:extLst>
              <a:ext uri="{FF2B5EF4-FFF2-40B4-BE49-F238E27FC236}">
                <a16:creationId xmlns:a16="http://schemas.microsoft.com/office/drawing/2014/main" id="{4E27F013-6951-4ADA-6C0F-95A1C2984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12"/>
    </mc:Choice>
    <mc:Fallback xmlns="">
      <p:transition spd="slow" advTm="27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550333" y="1520249"/>
            <a:ext cx="13187334" cy="5924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22531" lvl="1" indent="-261265" algn="l">
              <a:lnSpc>
                <a:spcPts val="4385"/>
              </a:lnSpc>
              <a:spcBef>
                <a:spcPct val="0"/>
              </a:spcBef>
            </a:pPr>
            <a:r>
              <a:rPr lang="en-US" sz="6600" strike="noStrike" spc="-161" dirty="0" err="1">
                <a:solidFill>
                  <a:srgbClr val="AF4300"/>
                </a:solidFill>
                <a:latin typeface="Handy Casual"/>
              </a:rPr>
              <a:t>A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comode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los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horarios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para que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tengan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hambre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.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447800" y="2850356"/>
            <a:ext cx="14869655" cy="4514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Limite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la hora de comer de 20 a 30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minutos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.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La </a:t>
            </a:r>
            <a:r>
              <a:rPr lang="es-SV" sz="4049" u="none" strike="noStrike" spc="-161" dirty="0">
                <a:solidFill>
                  <a:srgbClr val="9D2211"/>
                </a:solidFill>
                <a:latin typeface="Handy Casual"/>
              </a:rPr>
              <a:t>mayoría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de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los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ni</a:t>
            </a:r>
            <a:r>
              <a:rPr lang="es-ES" sz="4049" spc="-161" dirty="0">
                <a:solidFill>
                  <a:srgbClr val="9D2211"/>
                </a:solidFill>
                <a:latin typeface="Handy Casual"/>
              </a:rPr>
              <a:t>ñ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comen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lo que van a comer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en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los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primeros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15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minutos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.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Cuando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el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ni</a:t>
            </a:r>
            <a:r>
              <a:rPr lang="es-ES" sz="4049" spc="-161" dirty="0">
                <a:solidFill>
                  <a:srgbClr val="9D2211"/>
                </a:solidFill>
                <a:latin typeface="Handy Casual"/>
              </a:rPr>
              <a:t>ñ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o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acaba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de comer,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saque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el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plato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y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vaya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n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a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hacer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algo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diferente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. 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Todas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las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comidas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deben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tener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un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comienzo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, punto medio y fin. 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Ejemplo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:  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“Parece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como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que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ya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no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tienes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hambre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. 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Guardemos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la comida y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vayamos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a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hacer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otra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cosa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.”</a:t>
            </a: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05730">
            <a:off x="2105382" y="1008775"/>
            <a:ext cx="684889" cy="1288923"/>
          </a:xfrm>
          <a:custGeom>
            <a:avLst/>
            <a:gdLst/>
            <a:ahLst/>
            <a:cxnLst/>
            <a:rect l="l" t="t" r="r" b="b"/>
            <a:pathLst>
              <a:path w="684889" h="1288923">
                <a:moveTo>
                  <a:pt x="0" y="0"/>
                </a:moveTo>
                <a:lnTo>
                  <a:pt x="684889" y="0"/>
                </a:lnTo>
                <a:lnTo>
                  <a:pt x="684889" y="1288923"/>
                </a:lnTo>
                <a:lnTo>
                  <a:pt x="0" y="128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443" flipH="1">
            <a:off x="14575054" y="1043460"/>
            <a:ext cx="671119" cy="1263009"/>
          </a:xfrm>
          <a:custGeom>
            <a:avLst/>
            <a:gdLst/>
            <a:ahLst/>
            <a:cxnLst/>
            <a:rect l="l" t="t" r="r" b="b"/>
            <a:pathLst>
              <a:path w="671119" h="1263009">
                <a:moveTo>
                  <a:pt x="671120" y="0"/>
                </a:moveTo>
                <a:lnTo>
                  <a:pt x="0" y="0"/>
                </a:lnTo>
                <a:lnTo>
                  <a:pt x="0" y="1263009"/>
                </a:lnTo>
                <a:lnTo>
                  <a:pt x="671120" y="1263009"/>
                </a:lnTo>
                <a:lnTo>
                  <a:pt x="6711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7DE651-A3D1-9025-D78D-08D3661E0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6972300"/>
            <a:ext cx="2531949" cy="2531949"/>
          </a:xfrm>
          <a:prstGeom prst="rect">
            <a:avLst/>
          </a:prstGeom>
        </p:spPr>
      </p:pic>
      <p:pic>
        <p:nvPicPr>
          <p:cNvPr id="7" name="LImite hora">
            <a:hlinkClick r:id="" action="ppaction://media"/>
            <a:extLst>
              <a:ext uri="{FF2B5EF4-FFF2-40B4-BE49-F238E27FC236}">
                <a16:creationId xmlns:a16="http://schemas.microsoft.com/office/drawing/2014/main" id="{3194D8A4-2E03-9689-EE95-C96526343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17"/>
    </mc:Choice>
    <mc:Fallback xmlns="">
      <p:transition spd="slow" advTm="3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023437" y="1622069"/>
            <a:ext cx="13936565" cy="59247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22531" lvl="1" indent="-261265" algn="l">
              <a:lnSpc>
                <a:spcPts val="4385"/>
              </a:lnSpc>
              <a:spcBef>
                <a:spcPct val="0"/>
              </a:spcBef>
            </a:pPr>
            <a:r>
              <a:rPr lang="en-US" sz="6600" strike="noStrike" spc="-161" dirty="0">
                <a:solidFill>
                  <a:srgbClr val="AF4300"/>
                </a:solidFill>
                <a:latin typeface="Handy Casual"/>
              </a:rPr>
              <a:t>L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a </a:t>
            </a:r>
            <a:r>
              <a:rPr lang="es-SV" sz="6600" spc="-161" dirty="0">
                <a:solidFill>
                  <a:srgbClr val="9D2211"/>
                </a:solidFill>
                <a:latin typeface="Handy Casual"/>
              </a:rPr>
              <a:t>exploración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de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los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alimentos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 nuevos es </a:t>
            </a:r>
            <a:r>
              <a:rPr lang="en-US" sz="6600" spc="-161" dirty="0" err="1">
                <a:solidFill>
                  <a:srgbClr val="9D2211"/>
                </a:solidFill>
                <a:latin typeface="Handy Casual"/>
              </a:rPr>
              <a:t>importante</a:t>
            </a:r>
            <a:r>
              <a:rPr lang="en-US" sz="6600" spc="-161" dirty="0">
                <a:solidFill>
                  <a:srgbClr val="9D2211"/>
                </a:solidFill>
                <a:latin typeface="Handy Casual"/>
              </a:rPr>
              <a:t>.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508206" y="2850356"/>
            <a:ext cx="13422232" cy="6771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Presente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toda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la comida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en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el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mismo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plato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con las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comidas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preferidas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. NO </a:t>
            </a:r>
            <a:r>
              <a:rPr lang="es-SV" sz="4049" u="none" strike="noStrike" spc="-161" dirty="0">
                <a:solidFill>
                  <a:srgbClr val="9D2211"/>
                </a:solidFill>
                <a:latin typeface="Handy Casual"/>
              </a:rPr>
              <a:t>presione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al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ni</a:t>
            </a:r>
            <a:r>
              <a:rPr lang="es-ES" sz="4049" spc="-161" dirty="0">
                <a:solidFill>
                  <a:srgbClr val="9D2211"/>
                </a:solidFill>
                <a:latin typeface="Handy Casual"/>
              </a:rPr>
              <a:t>ñ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o a comer o explorer la comida.  Lo van a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hacer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cuando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y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si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estan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spc="-161" dirty="0" err="1">
                <a:solidFill>
                  <a:srgbClr val="9D2211"/>
                </a:solidFill>
                <a:latin typeface="Handy Casual"/>
              </a:rPr>
              <a:t>listos</a:t>
            </a:r>
            <a:r>
              <a:rPr lang="en-US" sz="4049" spc="-161" dirty="0">
                <a:solidFill>
                  <a:srgbClr val="9D2211"/>
                </a:solidFill>
                <a:latin typeface="Handy Casual"/>
              </a:rPr>
              <a:t>.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Agregue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comidas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nuevas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abiertamente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,. No las </a:t>
            </a:r>
            <a:r>
              <a:rPr lang="en-US" sz="4049" u="none" strike="noStrike" spc="-161" dirty="0" err="1">
                <a:solidFill>
                  <a:srgbClr val="9D2211"/>
                </a:solidFill>
                <a:latin typeface="Handy Casual"/>
              </a:rPr>
              <a:t>esconda</a:t>
            </a:r>
            <a:r>
              <a:rPr lang="en-US" sz="4049" u="none" strike="noStrike" spc="-161" dirty="0">
                <a:solidFill>
                  <a:srgbClr val="9D2211"/>
                </a:solidFill>
                <a:latin typeface="Handy Casual"/>
              </a:rPr>
              <a:t>. 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9D2211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Ejemplo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: </a:t>
            </a:r>
          </a:p>
          <a:p>
            <a:pPr marL="832101" lvl="1" indent="-571500" algn="l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49" spc="-161" dirty="0">
                <a:solidFill>
                  <a:srgbClr val="C05B08"/>
                </a:solidFill>
                <a:latin typeface="Handy Casual"/>
              </a:rPr>
              <a:t>Sea </a:t>
            </a:r>
            <a:r>
              <a:rPr lang="en-US" sz="4049" spc="-161" dirty="0" err="1">
                <a:solidFill>
                  <a:srgbClr val="C05B08"/>
                </a:solidFill>
                <a:latin typeface="Handy Casual"/>
              </a:rPr>
              <a:t>positivo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:  “</a:t>
            </a:r>
            <a:r>
              <a:rPr lang="es-SV" sz="4049" u="none" strike="noStrike" spc="-161" dirty="0">
                <a:solidFill>
                  <a:srgbClr val="C05B08"/>
                </a:solidFill>
                <a:latin typeface="Handy Casual"/>
              </a:rPr>
              <a:t>Probemos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algo nuevo hoy. 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Donde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quieres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que lo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ponga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?”</a:t>
            </a:r>
          </a:p>
          <a:p>
            <a:pPr marL="832101" lvl="1" indent="-571500" algn="l">
              <a:lnSpc>
                <a:spcPts val="437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049" spc="-161" dirty="0">
                <a:solidFill>
                  <a:srgbClr val="C05B08"/>
                </a:solidFill>
                <a:latin typeface="Handy Casual"/>
              </a:rPr>
              <a:t>Sea </a:t>
            </a:r>
            <a:r>
              <a:rPr lang="en-US" sz="4049" spc="-161" dirty="0" err="1">
                <a:solidFill>
                  <a:srgbClr val="C05B08"/>
                </a:solidFill>
                <a:latin typeface="Handy Casual"/>
              </a:rPr>
              <a:t>honesto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:  “Este es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tu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licuado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favorito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.  Lo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mezcle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con un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poquito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 de </a:t>
            </a:r>
            <a:r>
              <a:rPr lang="en-US" sz="4049" u="none" strike="noStrike" spc="-161" dirty="0" err="1">
                <a:solidFill>
                  <a:srgbClr val="C05B08"/>
                </a:solidFill>
                <a:latin typeface="Handy Casual"/>
              </a:rPr>
              <a:t>fresas</a:t>
            </a:r>
            <a:r>
              <a:rPr lang="en-US" sz="4049" u="none" strike="noStrike" spc="-161" dirty="0">
                <a:solidFill>
                  <a:srgbClr val="C05B08"/>
                </a:solidFill>
                <a:latin typeface="Handy Casual"/>
              </a:rPr>
              <a:t>.” </a:t>
            </a: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AF4300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AF4300"/>
              </a:solidFill>
              <a:latin typeface="Handy Casual"/>
            </a:endParaRPr>
          </a:p>
          <a:p>
            <a:pPr marL="521203" lvl="1" indent="-260602" algn="l">
              <a:lnSpc>
                <a:spcPts val="4373"/>
              </a:lnSpc>
              <a:spcBef>
                <a:spcPct val="0"/>
              </a:spcBef>
            </a:pPr>
            <a:endParaRPr lang="en-US" sz="4049" u="none" strike="noStrike" spc="-161" dirty="0">
              <a:solidFill>
                <a:srgbClr val="AF4300"/>
              </a:solidFill>
              <a:latin typeface="Handy Casual"/>
            </a:endParaRP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05730">
            <a:off x="1518926" y="1042546"/>
            <a:ext cx="684889" cy="1288923"/>
          </a:xfrm>
          <a:custGeom>
            <a:avLst/>
            <a:gdLst/>
            <a:ahLst/>
            <a:cxnLst/>
            <a:rect l="l" t="t" r="r" b="b"/>
            <a:pathLst>
              <a:path w="684889" h="1288923">
                <a:moveTo>
                  <a:pt x="0" y="0"/>
                </a:moveTo>
                <a:lnTo>
                  <a:pt x="684889" y="0"/>
                </a:lnTo>
                <a:lnTo>
                  <a:pt x="684889" y="1288923"/>
                </a:lnTo>
                <a:lnTo>
                  <a:pt x="0" y="128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443" flipH="1">
            <a:off x="15718054" y="1079044"/>
            <a:ext cx="671119" cy="1263009"/>
          </a:xfrm>
          <a:custGeom>
            <a:avLst/>
            <a:gdLst/>
            <a:ahLst/>
            <a:cxnLst/>
            <a:rect l="l" t="t" r="r" b="b"/>
            <a:pathLst>
              <a:path w="671119" h="1263009">
                <a:moveTo>
                  <a:pt x="671119" y="0"/>
                </a:moveTo>
                <a:lnTo>
                  <a:pt x="0" y="0"/>
                </a:lnTo>
                <a:lnTo>
                  <a:pt x="0" y="1263009"/>
                </a:lnTo>
                <a:lnTo>
                  <a:pt x="671119" y="1263009"/>
                </a:lnTo>
                <a:lnTo>
                  <a:pt x="67111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3B1D6B-DD7F-F30D-1A0E-1115DA5CA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665" y="6281845"/>
            <a:ext cx="2971800" cy="2971800"/>
          </a:xfrm>
          <a:prstGeom prst="rect">
            <a:avLst/>
          </a:prstGeom>
        </p:spPr>
      </p:pic>
      <p:pic>
        <p:nvPicPr>
          <p:cNvPr id="6" name="Exploracion">
            <a:hlinkClick r:id="" action="ppaction://media"/>
            <a:extLst>
              <a:ext uri="{FF2B5EF4-FFF2-40B4-BE49-F238E27FC236}">
                <a16:creationId xmlns:a16="http://schemas.microsoft.com/office/drawing/2014/main" id="{AD78C7AE-DA10-6325-E7DE-D31119ABE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57"/>
    </mc:Choice>
    <mc:Fallback xmlns="">
      <p:transition spd="slow" advTm="38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1192</Words>
  <Application>Microsoft Office PowerPoint</Application>
  <PresentationFormat>Custom</PresentationFormat>
  <Paragraphs>135</Paragraphs>
  <Slides>17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Handy Casual</vt:lpstr>
      <vt:lpstr>Arial</vt:lpstr>
      <vt:lpstr>Calibri</vt:lpstr>
      <vt:lpstr>Office Theme</vt:lpstr>
      <vt:lpstr>Recipe for PEACE at Mealtimes</vt:lpstr>
      <vt:lpstr>1-2-3 C.A.L.M.A.</vt:lpstr>
      <vt:lpstr>Considere los aperitivos. Cada porción que coma cuenta. .</vt:lpstr>
      <vt:lpstr>Considere los aperitivos. Cada porción que coma cuenta.</vt:lpstr>
      <vt:lpstr>Considere los aperitivos. Cada porción que coma cuenta.</vt:lpstr>
      <vt:lpstr>Acomode los horarios para que tengan hambre.</vt:lpstr>
      <vt:lpstr>Acomode los horarios para que tengan hambre.</vt:lpstr>
      <vt:lpstr>Acomode los horarios para que tengan hambre.</vt:lpstr>
      <vt:lpstr>La exploración de los alimentos nuevos es importante. </vt:lpstr>
      <vt:lpstr>La exploración de los alimentos nuevos es importante. </vt:lpstr>
      <vt:lpstr>La exploración de los alimentos nuevos es importante. </vt:lpstr>
      <vt:lpstr>La exploración de los alimentos nuevos es importante. </vt:lpstr>
      <vt:lpstr>Mantenga la relación cocinando juntos. </vt:lpstr>
      <vt:lpstr>Mantenga la relación cocinando juntos.</vt:lpstr>
      <vt:lpstr>Mantenga la relación cocinando juntos.</vt:lpstr>
      <vt:lpstr>Amor sobre todo!</vt:lpstr>
      <vt:lpstr>Recursos adicionales
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Aesthetic Group Project Presentation</dc:title>
  <dc:creator>wills, hope</dc:creator>
  <cp:lastModifiedBy>Trejo, Sonia</cp:lastModifiedBy>
  <cp:revision>33</cp:revision>
  <dcterms:created xsi:type="dcterms:W3CDTF">2006-08-16T00:00:00Z</dcterms:created>
  <dcterms:modified xsi:type="dcterms:W3CDTF">2024-01-11T01:24:52Z</dcterms:modified>
  <dc:identifier>DAFooE7c4EU</dc:identifier>
</cp:coreProperties>
</file>