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Handy Casual"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15" autoAdjust="0"/>
  </p:normalViewPr>
  <p:slideViewPr>
    <p:cSldViewPr>
      <p:cViewPr varScale="1">
        <p:scale>
          <a:sx n="52" d="100"/>
          <a:sy n="52" d="100"/>
        </p:scale>
        <p:origin x="85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920AE-E711-4955-BC1D-9CB0F9C0A084}" type="datetimeFigureOut">
              <a:rPr lang="es-SV" smtClean="0"/>
              <a:t>8/4/2024</a:t>
            </a:fld>
            <a:endParaRPr lang="es-S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3A33C-70F0-46B4-B8BA-45BD1DBA7CDE}" type="slidenum">
              <a:rPr lang="es-SV" smtClean="0"/>
              <a:t>‹#›</a:t>
            </a:fld>
            <a:endParaRPr lang="es-SV"/>
          </a:p>
        </p:txBody>
      </p:sp>
    </p:spTree>
    <p:extLst>
      <p:ext uri="{BB962C8B-B14F-4D97-AF65-F5344CB8AC3E}">
        <p14:creationId xmlns:p14="http://schemas.microsoft.com/office/powerpoint/2010/main" val="4115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SV" dirty="0"/>
          </a:p>
        </p:txBody>
      </p:sp>
      <p:sp>
        <p:nvSpPr>
          <p:cNvPr id="4" name="Slide Number Placeholder 3"/>
          <p:cNvSpPr>
            <a:spLocks noGrp="1"/>
          </p:cNvSpPr>
          <p:nvPr>
            <p:ph type="sldNum" sz="quarter" idx="5"/>
          </p:nvPr>
        </p:nvSpPr>
        <p:spPr/>
        <p:txBody>
          <a:bodyPr/>
          <a:lstStyle/>
          <a:p>
            <a:fld id="{ED03A33C-70F0-46B4-B8BA-45BD1DBA7CDE}" type="slidenum">
              <a:rPr lang="es-SV" smtClean="0"/>
              <a:t>5</a:t>
            </a:fld>
            <a:endParaRPr lang="es-SV"/>
          </a:p>
        </p:txBody>
      </p:sp>
    </p:spTree>
    <p:extLst>
      <p:ext uri="{BB962C8B-B14F-4D97-AF65-F5344CB8AC3E}">
        <p14:creationId xmlns:p14="http://schemas.microsoft.com/office/powerpoint/2010/main" val="289665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3.jp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4.jp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jp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5.jpe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6.jp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7.jp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hyperlink" Target="http://www.feedingmatters.org/" TargetMode="External"/><Relationship Id="rId5" Type="http://schemas.openxmlformats.org/officeDocument/2006/relationships/hyperlink" Target="https://questionnaire.feedingmatters.org/questionnaire" TargetMode="External"/><Relationship Id="rId4" Type="http://schemas.openxmlformats.org/officeDocument/2006/relationships/image" Target="../media/image18.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youtu.be/iy3XObVdh6A"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jp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2.jp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1.jp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4EEE06-E41E-38E3-79B5-5DD4EB3A6AA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Recipe for PEACE at Mealtimes</a:t>
            </a:r>
            <a:endParaRPr lang="es-SV" dirty="0"/>
          </a:p>
        </p:txBody>
      </p:sp>
      <p:pic>
        <p:nvPicPr>
          <p:cNvPr id="2" name="Picture 1" descr="Decorative graphic of &quot;Recipe for PEACE at Mealtimes&quot;">
            <a:extLst>
              <a:ext uri="{FF2B5EF4-FFF2-40B4-BE49-F238E27FC236}">
                <a16:creationId xmlns:a16="http://schemas.microsoft.com/office/drawing/2014/main" id="{7F8BE55D-F76B-5490-A83B-E6D14AE44083}"/>
              </a:ext>
            </a:extLst>
          </p:cNvPr>
          <p:cNvPicPr>
            <a:picLocks noChangeAspect="1"/>
          </p:cNvPicPr>
          <p:nvPr/>
        </p:nvPicPr>
        <p:blipFill>
          <a:blip r:embed="rId4"/>
          <a:stretch>
            <a:fillRect/>
          </a:stretch>
        </p:blipFill>
        <p:spPr>
          <a:xfrm>
            <a:off x="965200" y="1647063"/>
            <a:ext cx="16357599" cy="6992872"/>
          </a:xfrm>
          <a:prstGeom prst="rect">
            <a:avLst/>
          </a:prstGeom>
        </p:spPr>
      </p:pic>
      <p:pic>
        <p:nvPicPr>
          <p:cNvPr id="18" name="Recorded Sound">
            <a:hlinkClick r:id="" action="ppaction://media"/>
            <a:extLst>
              <a:ext uri="{FF2B5EF4-FFF2-40B4-BE49-F238E27FC236}">
                <a16:creationId xmlns:a16="http://schemas.microsoft.com/office/drawing/2014/main" id="{164BE81D-48C1-E420-467B-1CE0186E92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21"/>
    </mc:Choice>
    <mc:Fallback xmlns="">
      <p:transition spd="slow" advTm="5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97"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286000" y="1256075"/>
            <a:ext cx="13187334" cy="1011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Let them feel hungry.</a:t>
            </a:r>
          </a:p>
        </p:txBody>
      </p:sp>
      <p:sp>
        <p:nvSpPr>
          <p:cNvPr id="2" name="TextBox 2">
            <a:extLst>
              <a:ext uri="{C183D7F6-B498-43B3-948B-1728B52AA6E4}">
                <adec:decorative xmlns:adec="http://schemas.microsoft.com/office/drawing/2017/decorative" val="0"/>
              </a:ext>
            </a:extLst>
          </p:cNvPr>
          <p:cNvSpPr txBox="1"/>
          <p:nvPr/>
        </p:nvSpPr>
        <p:spPr>
          <a:xfrm>
            <a:off x="1447800" y="2857500"/>
            <a:ext cx="13770375" cy="7335341"/>
          </a:xfrm>
          <a:prstGeom prst="rect">
            <a:avLst/>
          </a:prstGeom>
        </p:spPr>
        <p:txBody>
          <a:bodyPr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Offer meals and snacks every 2 to 3 hours.</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Offering breaks between meals and snacks gives children an opportunity to listen to their bodies. It can help them eat from hunger instead of boredom or habit.</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Sample schedule: </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8am-Breakfast	</a:t>
            </a:r>
            <a:endParaRPr lang="en-US" sz="4049" spc="-161" dirty="0">
              <a:solidFill>
                <a:srgbClr val="C05B08"/>
              </a:solidFill>
              <a:latin typeface="Handy Casual"/>
            </a:endParaRP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10am-snack</a:t>
            </a:r>
            <a:endParaRPr lang="en-US" sz="4049" spc="-161" dirty="0">
              <a:solidFill>
                <a:srgbClr val="C05B08"/>
              </a:solidFill>
              <a:latin typeface="Handy Casual"/>
            </a:endParaRP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12:30pm-Lunch </a:t>
            </a:r>
            <a:endParaRPr lang="en-US" sz="4049" spc="-161" dirty="0">
              <a:solidFill>
                <a:srgbClr val="C05B08"/>
              </a:solidFill>
              <a:latin typeface="Handy Casual"/>
            </a:endParaRP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3:00pm-snack</a:t>
            </a:r>
            <a:endParaRPr lang="en-US" sz="4049" spc="-161" dirty="0">
              <a:solidFill>
                <a:srgbClr val="C05B08"/>
              </a:solidFill>
              <a:latin typeface="Handy Casual"/>
            </a:endParaRP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6:00pm-Dinner</a:t>
            </a:r>
            <a:endParaRPr lang="en-US" sz="4049" spc="-161" dirty="0">
              <a:solidFill>
                <a:srgbClr val="C05B08"/>
              </a:solidFill>
              <a:latin typeface="Handy Casual"/>
            </a:endParaRP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8:00pm-snack</a:t>
            </a:r>
          </a:p>
          <a:p>
            <a:pPr marL="521203" lvl="1" indent="-260602" algn="l">
              <a:lnSpc>
                <a:spcPts val="4373"/>
              </a:lnSpc>
              <a:spcBef>
                <a:spcPct val="0"/>
              </a:spcBef>
            </a:pPr>
            <a:endParaRPr lang="en-US" sz="4049" u="none" strike="noStrike" spc="-161" dirty="0">
              <a:solidFill>
                <a:srgbClr val="AF4300"/>
              </a:solidFill>
              <a:latin typeface="Handy Casual"/>
            </a:endParaRPr>
          </a:p>
        </p:txBody>
      </p:sp>
      <p:sp>
        <p:nvSpPr>
          <p:cNvPr id="4" name="Freeform 4">
            <a:extLst>
              <a:ext uri="{C183D7F6-B498-43B3-948B-1728B52AA6E4}">
                <adec:decorative xmlns:adec="http://schemas.microsoft.com/office/drawing/2017/decorative" val="1"/>
              </a:ext>
            </a:extLst>
          </p:cNvPr>
          <p:cNvSpPr/>
          <p:nvPr/>
        </p:nvSpPr>
        <p:spPr>
          <a:xfrm rot="-705730">
            <a:off x="4543782" y="1149612"/>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2441453" y="1130478"/>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F3E2BBE2-13FC-C110-C65F-A2473EC99AF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9626" y="6286500"/>
            <a:ext cx="2971800" cy="2971800"/>
          </a:xfrm>
          <a:prstGeom prst="rect">
            <a:avLst/>
          </a:prstGeom>
        </p:spPr>
      </p:pic>
      <p:pic>
        <p:nvPicPr>
          <p:cNvPr id="6" name="Recorded Sound">
            <a:hlinkClick r:id="" action="ppaction://media"/>
            <a:extLst>
              <a:ext uri="{FF2B5EF4-FFF2-40B4-BE49-F238E27FC236}">
                <a16:creationId xmlns:a16="http://schemas.microsoft.com/office/drawing/2014/main" id="{7827BB9F-B1D1-531A-BAAE-8D2655B7A8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711"/>
    </mc:Choice>
    <mc:Fallback xmlns="">
      <p:transition spd="slow" advTm="27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286000" y="1269762"/>
            <a:ext cx="13187334" cy="1011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Let them feel hungry.</a:t>
            </a:r>
          </a:p>
        </p:txBody>
      </p:sp>
      <p:sp>
        <p:nvSpPr>
          <p:cNvPr id="2" name="TextBox 2"/>
          <p:cNvSpPr txBox="1"/>
          <p:nvPr/>
        </p:nvSpPr>
        <p:spPr>
          <a:xfrm>
            <a:off x="1371601" y="2857500"/>
            <a:ext cx="14777048" cy="3949799"/>
          </a:xfrm>
          <a:prstGeom prst="rect">
            <a:avLst/>
          </a:prstGeom>
        </p:spPr>
        <p:txBody>
          <a:bodyPr wrap="square"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Offer food at consistent times.</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spc="-161" dirty="0">
                <a:solidFill>
                  <a:srgbClr val="9D2211"/>
                </a:solidFill>
                <a:latin typeface="Handy Casual"/>
              </a:rPr>
              <a:t>This h</a:t>
            </a:r>
            <a:r>
              <a:rPr lang="en-US" sz="4049" u="none" strike="noStrike" spc="-161" dirty="0">
                <a:solidFill>
                  <a:srgbClr val="9D2211"/>
                </a:solidFill>
                <a:latin typeface="Handy Casual"/>
              </a:rPr>
              <a:t>elps children to understand when it’s time to eat, instead of play. This will be important when they get to school with set mealtimes.</a:t>
            </a:r>
          </a:p>
          <a:p>
            <a:pPr algn="l">
              <a:lnSpc>
                <a:spcPts val="4373"/>
              </a:lnSpc>
              <a:spcBef>
                <a:spcPct val="0"/>
              </a:spcBef>
            </a:pPr>
            <a:endParaRPr lang="en-US" sz="4049" u="none" strike="noStrike" spc="-161" dirty="0">
              <a:solidFill>
                <a:srgbClr val="C05B08"/>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 </a:t>
            </a:r>
          </a:p>
          <a:p>
            <a:pPr marL="521203" lvl="1" indent="-260602" algn="l">
              <a:lnSpc>
                <a:spcPts val="4373"/>
              </a:lnSpc>
              <a:spcBef>
                <a:spcPct val="0"/>
              </a:spcBef>
            </a:pPr>
            <a:r>
              <a:rPr lang="en-US" sz="4049" u="none" strike="noStrike" spc="-161" dirty="0">
                <a:solidFill>
                  <a:srgbClr val="C05B08"/>
                </a:solidFill>
                <a:latin typeface="Handy Casual"/>
              </a:rPr>
              <a:t>“We had our snack, now its time for us to go outside and play."</a:t>
            </a:r>
          </a:p>
        </p:txBody>
      </p:sp>
      <p:sp>
        <p:nvSpPr>
          <p:cNvPr id="4" name="Freeform 4">
            <a:extLst>
              <a:ext uri="{C183D7F6-B498-43B3-948B-1728B52AA6E4}">
                <adec:decorative xmlns:adec="http://schemas.microsoft.com/office/drawing/2017/decorative" val="1"/>
              </a:ext>
            </a:extLst>
          </p:cNvPr>
          <p:cNvSpPr/>
          <p:nvPr/>
        </p:nvSpPr>
        <p:spPr>
          <a:xfrm rot="-705730">
            <a:off x="4543783" y="1154751"/>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2426466" y="1144166"/>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 name="Picture 7">
            <a:extLst>
              <a:ext uri="{FF2B5EF4-FFF2-40B4-BE49-F238E27FC236}">
                <a16:creationId xmlns:a16="http://schemas.microsoft.com/office/drawing/2014/main" id="{54AD05C6-7827-570B-DCE3-8100104109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29412" y="5222102"/>
            <a:ext cx="3966422" cy="3966422"/>
          </a:xfrm>
          <a:prstGeom prst="rect">
            <a:avLst/>
          </a:prstGeom>
        </p:spPr>
      </p:pic>
      <p:pic>
        <p:nvPicPr>
          <p:cNvPr id="6" name="Recorded Sound">
            <a:hlinkClick r:id="" action="ppaction://media"/>
            <a:extLst>
              <a:ext uri="{FF2B5EF4-FFF2-40B4-BE49-F238E27FC236}">
                <a16:creationId xmlns:a16="http://schemas.microsoft.com/office/drawing/2014/main" id="{91C58CEB-00C1-19E9-D2AE-8C4BA79D37A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445"/>
    </mc:Choice>
    <mc:Fallback xmlns="">
      <p:transition spd="slow" advTm="19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286000" y="1239951"/>
            <a:ext cx="13187334" cy="1011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Let them feel hungry.</a:t>
            </a:r>
          </a:p>
        </p:txBody>
      </p:sp>
      <p:sp>
        <p:nvSpPr>
          <p:cNvPr id="2" name="TextBox 2"/>
          <p:cNvSpPr txBox="1"/>
          <p:nvPr/>
        </p:nvSpPr>
        <p:spPr>
          <a:xfrm>
            <a:off x="1447800" y="2850356"/>
            <a:ext cx="14869655" cy="4514056"/>
          </a:xfrm>
          <a:prstGeom prst="rect">
            <a:avLst/>
          </a:prstGeom>
        </p:spPr>
        <p:txBody>
          <a:bodyPr wrap="square"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Limit meals to 20 to 30 minutes.</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Most children eat most of what they are going to eat in the first 15 minutes.  When the child is done eating, remove the food and move on to do something else.  Every meal should have a beginning, a middle, and an end.</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  </a:t>
            </a:r>
          </a:p>
          <a:p>
            <a:pPr marL="521203" lvl="1" indent="-260602" algn="l">
              <a:lnSpc>
                <a:spcPts val="4373"/>
              </a:lnSpc>
              <a:spcBef>
                <a:spcPct val="0"/>
              </a:spcBef>
            </a:pPr>
            <a:r>
              <a:rPr lang="en-US" sz="4049" u="none" strike="noStrike" spc="-161" dirty="0">
                <a:solidFill>
                  <a:srgbClr val="C05B08"/>
                </a:solidFill>
                <a:latin typeface="Handy Casual"/>
              </a:rPr>
              <a:t>“it looks like you aren’t hungry any longer.  Let’s put the food away and do something else.”</a:t>
            </a:r>
          </a:p>
        </p:txBody>
      </p:sp>
      <p:sp>
        <p:nvSpPr>
          <p:cNvPr id="4" name="Freeform 4">
            <a:extLst>
              <a:ext uri="{C183D7F6-B498-43B3-948B-1728B52AA6E4}">
                <adec:decorative xmlns:adec="http://schemas.microsoft.com/office/drawing/2017/decorative" val="1"/>
              </a:ext>
            </a:extLst>
          </p:cNvPr>
          <p:cNvSpPr/>
          <p:nvPr/>
        </p:nvSpPr>
        <p:spPr>
          <a:xfrm rot="-705730">
            <a:off x="4543783" y="1140293"/>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2441453" y="1137897"/>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5D7DE651-A3D1-9025-D78D-08D3661E03D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7600" y="6972300"/>
            <a:ext cx="2531949" cy="2531949"/>
          </a:xfrm>
          <a:prstGeom prst="rect">
            <a:avLst/>
          </a:prstGeom>
        </p:spPr>
      </p:pic>
      <p:pic>
        <p:nvPicPr>
          <p:cNvPr id="7" name="Recorded Sound">
            <a:hlinkClick r:id="" action="ppaction://media"/>
            <a:extLst>
              <a:ext uri="{FF2B5EF4-FFF2-40B4-BE49-F238E27FC236}">
                <a16:creationId xmlns:a16="http://schemas.microsoft.com/office/drawing/2014/main" id="{C1DC1861-06BB-1F1A-C229-CEC8112334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412"/>
    </mc:Choice>
    <mc:Fallback xmlns="">
      <p:transition spd="slow" advTm="25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4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521436" y="1240726"/>
            <a:ext cx="13187334" cy="107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Make foods together.</a:t>
            </a:r>
          </a:p>
        </p:txBody>
      </p:sp>
      <p:sp>
        <p:nvSpPr>
          <p:cNvPr id="2" name="TextBox 2"/>
          <p:cNvSpPr txBox="1"/>
          <p:nvPr/>
        </p:nvSpPr>
        <p:spPr>
          <a:xfrm>
            <a:off x="1524000" y="2850356"/>
            <a:ext cx="14851247" cy="5642570"/>
          </a:xfrm>
          <a:prstGeom prst="rect">
            <a:avLst/>
          </a:prstGeom>
        </p:spPr>
        <p:txBody>
          <a:bodyPr wrap="square"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Success in the mess.</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nSpc>
                <a:spcPts val="4373"/>
              </a:lnSpc>
              <a:spcBef>
                <a:spcPct val="0"/>
              </a:spcBef>
            </a:pPr>
            <a:r>
              <a:rPr lang="en-US" sz="4049" u="none" strike="noStrike" spc="-161" dirty="0">
                <a:solidFill>
                  <a:srgbClr val="9D2211"/>
                </a:solidFill>
                <a:latin typeface="Handy Casual"/>
              </a:rPr>
              <a:t>Every success starts with a mess, even in a kitchen. Working with food in the kitchen can be messy.  It brings us closer to the food, allowing us to see it, touch it, smell it, and watch food change in the process.  Success is working together as a team.</a:t>
            </a:r>
          </a:p>
          <a:p>
            <a:pPr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 </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Washing fruits and vegetables</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Mixing ingredients</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Rolling dough</a:t>
            </a:r>
          </a:p>
        </p:txBody>
      </p:sp>
      <p:sp>
        <p:nvSpPr>
          <p:cNvPr id="4" name="Freeform 4">
            <a:extLst>
              <a:ext uri="{C183D7F6-B498-43B3-948B-1728B52AA6E4}">
                <adec:decorative xmlns:adec="http://schemas.microsoft.com/office/drawing/2017/decorative" val="1"/>
              </a:ext>
            </a:extLst>
          </p:cNvPr>
          <p:cNvSpPr/>
          <p:nvPr/>
        </p:nvSpPr>
        <p:spPr>
          <a:xfrm rot="-705730">
            <a:off x="4848583" y="1134096"/>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2517654" y="1123511"/>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2B56E44B-E1EF-CB69-9B99-06745AE996BB}"/>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6460" y="5905500"/>
            <a:ext cx="5295140" cy="3642464"/>
          </a:xfrm>
          <a:prstGeom prst="rect">
            <a:avLst/>
          </a:prstGeom>
        </p:spPr>
      </p:pic>
      <p:pic>
        <p:nvPicPr>
          <p:cNvPr id="6" name="Recorded Sound">
            <a:hlinkClick r:id="" action="ppaction://media"/>
            <a:extLst>
              <a:ext uri="{FF2B5EF4-FFF2-40B4-BE49-F238E27FC236}">
                <a16:creationId xmlns:a16="http://schemas.microsoft.com/office/drawing/2014/main" id="{4CB7EF96-B9F5-C80B-74AE-29ABFA4E8C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103"/>
    </mc:Choice>
    <mc:Fallback xmlns="">
      <p:transition spd="slow" advTm="301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550333" y="1253989"/>
            <a:ext cx="13187334" cy="107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Make foods together.</a:t>
            </a:r>
          </a:p>
        </p:txBody>
      </p:sp>
      <p:sp>
        <p:nvSpPr>
          <p:cNvPr id="2" name="TextBox 2"/>
          <p:cNvSpPr txBox="1"/>
          <p:nvPr/>
        </p:nvSpPr>
        <p:spPr>
          <a:xfrm>
            <a:off x="1524001" y="2850356"/>
            <a:ext cx="14390298" cy="5078313"/>
          </a:xfrm>
          <a:prstGeom prst="rect">
            <a:avLst/>
          </a:prstGeom>
        </p:spPr>
        <p:txBody>
          <a:bodyPr wrap="square"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Connection without rejection.</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Making food together allows you and your child to connect with food in a positive way since the focus is not on eating.  The joy is in spending time together, learning, and exploring. </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 </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Conversation: “How was your day today?”</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Laughter: </a:t>
            </a:r>
            <a:r>
              <a:rPr lang="en-US" sz="4049" spc="-161" dirty="0">
                <a:solidFill>
                  <a:srgbClr val="C05B08"/>
                </a:solidFill>
                <a:latin typeface="Handy Casual"/>
              </a:rPr>
              <a:t> W</a:t>
            </a:r>
            <a:r>
              <a:rPr lang="en-US" sz="4049" u="none" strike="noStrike" spc="-161" dirty="0">
                <a:solidFill>
                  <a:srgbClr val="C05B08"/>
                </a:solidFill>
                <a:latin typeface="Handy Casual"/>
              </a:rPr>
              <a:t>hen something goes wrong OR right</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Enjoying each other: “I like the way you did that.”</a:t>
            </a:r>
          </a:p>
        </p:txBody>
      </p:sp>
      <p:sp>
        <p:nvSpPr>
          <p:cNvPr id="4" name="Freeform 4">
            <a:extLst>
              <a:ext uri="{C183D7F6-B498-43B3-948B-1728B52AA6E4}">
                <adec:decorative xmlns:adec="http://schemas.microsoft.com/office/drawing/2017/decorative" val="1"/>
              </a:ext>
            </a:extLst>
          </p:cNvPr>
          <p:cNvSpPr/>
          <p:nvPr/>
        </p:nvSpPr>
        <p:spPr>
          <a:xfrm rot="-705730">
            <a:off x="4848582" y="1125040"/>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2517655" y="1137997"/>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6AB2DC5F-582E-055B-10F8-A11B5DCF0BA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30200" y="5372100"/>
            <a:ext cx="4191000" cy="4191000"/>
          </a:xfrm>
          <a:prstGeom prst="rect">
            <a:avLst/>
          </a:prstGeom>
        </p:spPr>
      </p:pic>
      <p:pic>
        <p:nvPicPr>
          <p:cNvPr id="6" name="Recorded Sound">
            <a:hlinkClick r:id="" action="ppaction://media"/>
            <a:extLst>
              <a:ext uri="{FF2B5EF4-FFF2-40B4-BE49-F238E27FC236}">
                <a16:creationId xmlns:a16="http://schemas.microsoft.com/office/drawing/2014/main" id="{00A12CD7-0B11-0C68-8135-1BF1D323002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753"/>
    </mc:Choice>
    <mc:Fallback xmlns="">
      <p:transition spd="slow" advTm="307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590800" y="1242927"/>
            <a:ext cx="13187334" cy="107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Make foods together.</a:t>
            </a:r>
          </a:p>
        </p:txBody>
      </p:sp>
      <p:sp>
        <p:nvSpPr>
          <p:cNvPr id="2" name="TextBox 2"/>
          <p:cNvSpPr txBox="1"/>
          <p:nvPr/>
        </p:nvSpPr>
        <p:spPr>
          <a:xfrm>
            <a:off x="1509594" y="2494461"/>
            <a:ext cx="14404703" cy="5642570"/>
          </a:xfrm>
          <a:prstGeom prst="rect">
            <a:avLst/>
          </a:prstGeom>
        </p:spPr>
        <p:txBody>
          <a:bodyPr lIns="0" tIns="0" rIns="0" bIns="0" rtlCol="0" anchor="t">
            <a:spAutoFit/>
          </a:bodyPr>
          <a:lstStyle/>
          <a:p>
            <a:pPr marL="521203" lvl="1" indent="-260602" algn="l">
              <a:lnSpc>
                <a:spcPts val="4373"/>
              </a:lnSpc>
              <a:spcBef>
                <a:spcPct val="0"/>
              </a:spcBef>
            </a:pPr>
            <a:endParaRPr dirty="0"/>
          </a:p>
          <a:p>
            <a:pPr marL="521203" lvl="1" indent="-260602" algn="l">
              <a:lnSpc>
                <a:spcPts val="4373"/>
              </a:lnSpc>
              <a:spcBef>
                <a:spcPct val="0"/>
              </a:spcBef>
            </a:pPr>
            <a:r>
              <a:rPr lang="en-US" sz="4049" u="none" strike="noStrike" spc="-161" dirty="0">
                <a:solidFill>
                  <a:srgbClr val="9D2211"/>
                </a:solidFill>
                <a:latin typeface="Handy Casual"/>
              </a:rPr>
              <a:t>Kids can learn while helping.</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Cooking requires learning new skills.  Its fun to practice those skills together. </a:t>
            </a:r>
          </a:p>
          <a:p>
            <a:pPr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Examples:</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Reading the recipe</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Measuring ingredients</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Using kitchen tools</a:t>
            </a:r>
          </a:p>
          <a:p>
            <a:pPr marL="521203" lvl="1" indent="-260602" algn="l">
              <a:lnSpc>
                <a:spcPts val="4373"/>
              </a:lnSpc>
              <a:spcBef>
                <a:spcPct val="0"/>
              </a:spcBef>
            </a:pPr>
            <a:endParaRPr lang="en-US" sz="4049" u="none" strike="noStrike" spc="-161" dirty="0">
              <a:solidFill>
                <a:srgbClr val="AF4300"/>
              </a:solidFill>
              <a:latin typeface="Handy Casual"/>
            </a:endParaRPr>
          </a:p>
        </p:txBody>
      </p:sp>
      <p:sp>
        <p:nvSpPr>
          <p:cNvPr id="4" name="Freeform 4">
            <a:extLst>
              <a:ext uri="{C183D7F6-B498-43B3-948B-1728B52AA6E4}">
                <adec:decorative xmlns:adec="http://schemas.microsoft.com/office/drawing/2017/decorative" val="1"/>
              </a:ext>
            </a:extLst>
          </p:cNvPr>
          <p:cNvSpPr/>
          <p:nvPr/>
        </p:nvSpPr>
        <p:spPr>
          <a:xfrm rot="-705730">
            <a:off x="4924782" y="1136295"/>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2517654" y="1125710"/>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SV" dirty="0"/>
          </a:p>
        </p:txBody>
      </p:sp>
      <p:pic>
        <p:nvPicPr>
          <p:cNvPr id="7" name="Picture 6">
            <a:extLst>
              <a:ext uri="{FF2B5EF4-FFF2-40B4-BE49-F238E27FC236}">
                <a16:creationId xmlns:a16="http://schemas.microsoft.com/office/drawing/2014/main" id="{5794DCEE-7879-D8E1-7C59-DA2C24474B0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55347" y="5604798"/>
            <a:ext cx="3962400" cy="3602182"/>
          </a:xfrm>
          <a:prstGeom prst="rect">
            <a:avLst/>
          </a:prstGeom>
        </p:spPr>
      </p:pic>
      <p:pic>
        <p:nvPicPr>
          <p:cNvPr id="6" name="Recorded Sound">
            <a:hlinkClick r:id="" action="ppaction://media"/>
            <a:extLst>
              <a:ext uri="{FF2B5EF4-FFF2-40B4-BE49-F238E27FC236}">
                <a16:creationId xmlns:a16="http://schemas.microsoft.com/office/drawing/2014/main" id="{F13536D1-2B05-29F7-8161-FE007D1554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911"/>
    </mc:Choice>
    <mc:Fallback xmlns="">
      <p:transition spd="slow" advTm="18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ing Matters logo text">
            <a:extLst>
              <a:ext uri="{FF2B5EF4-FFF2-40B4-BE49-F238E27FC236}">
                <a16:creationId xmlns:a16="http://schemas.microsoft.com/office/drawing/2014/main" id="{BB2F2B02-F1F3-BDD5-06E3-E9B80C2D830C}"/>
              </a:ext>
            </a:extLst>
          </p:cNvPr>
          <p:cNvPicPr>
            <a:picLocks noChangeAspect="1"/>
          </p:cNvPicPr>
          <p:nvPr/>
        </p:nvPicPr>
        <p:blipFill>
          <a:blip r:embed="rId4"/>
          <a:stretch>
            <a:fillRect/>
          </a:stretch>
        </p:blipFill>
        <p:spPr>
          <a:xfrm>
            <a:off x="6781800" y="7277100"/>
            <a:ext cx="4076700" cy="2111731"/>
          </a:xfrm>
          <a:prstGeom prst="rect">
            <a:avLst/>
          </a:prstGeom>
        </p:spPr>
      </p:pic>
      <p:sp>
        <p:nvSpPr>
          <p:cNvPr id="8" name="Content Placeholder 7">
            <a:extLst>
              <a:ext uri="{FF2B5EF4-FFF2-40B4-BE49-F238E27FC236}">
                <a16:creationId xmlns:a16="http://schemas.microsoft.com/office/drawing/2014/main" id="{0A45BBCB-E1C1-53DC-48C4-F7351ED53D48}"/>
              </a:ext>
            </a:extLst>
          </p:cNvPr>
          <p:cNvSpPr>
            <a:spLocks noGrp="1"/>
          </p:cNvSpPr>
          <p:nvPr>
            <p:ph idx="1"/>
          </p:nvPr>
        </p:nvSpPr>
        <p:spPr>
          <a:xfrm>
            <a:off x="1676400" y="2933700"/>
            <a:ext cx="15163800" cy="8343900"/>
          </a:xfrm>
        </p:spPr>
        <p:txBody>
          <a:bodyPr/>
          <a:lstStyle/>
          <a:p>
            <a:pPr marL="0" indent="0">
              <a:buNone/>
            </a:pPr>
            <a:r>
              <a:rPr lang="en-US" sz="4000" spc="-161" dirty="0">
                <a:solidFill>
                  <a:srgbClr val="9D2211"/>
                </a:solidFill>
                <a:latin typeface="Handy Casual"/>
              </a:rPr>
              <a:t>If you are concerned about your child’s feeding, complete the Infant/Child Feeding </a:t>
            </a:r>
            <a:r>
              <a:rPr lang="en-US" sz="4000" spc="-161" dirty="0" err="1">
                <a:solidFill>
                  <a:srgbClr val="9D2211"/>
                </a:solidFill>
                <a:latin typeface="Handy Casual"/>
              </a:rPr>
              <a:t>Questionniare</a:t>
            </a:r>
            <a:r>
              <a:rPr lang="en-US" sz="4000" spc="-161" dirty="0">
                <a:solidFill>
                  <a:srgbClr val="9D2211"/>
                </a:solidFill>
                <a:latin typeface="Handy Casual"/>
              </a:rPr>
              <a:t> (ICFQ) </a:t>
            </a:r>
            <a:r>
              <a:rPr lang="es-SV" sz="4000" spc="-161" dirty="0">
                <a:solidFill>
                  <a:srgbClr val="9D2211"/>
                </a:solidFill>
                <a:latin typeface="Handy Casual"/>
              </a:rPr>
              <a:t>at </a:t>
            </a:r>
            <a:r>
              <a:rPr lang="es-SV" sz="4000" spc="-161" dirty="0">
                <a:solidFill>
                  <a:srgbClr val="9D2211"/>
                </a:solidFill>
                <a:latin typeface="Handy Casual"/>
                <a:hlinkClick r:id="rId5"/>
              </a:rPr>
              <a:t>https://questionnaire.feedingmatters.org/questionnaire</a:t>
            </a:r>
            <a:endParaRPr lang="es-SV" sz="4000" spc="-161" dirty="0">
              <a:solidFill>
                <a:srgbClr val="9D2211"/>
              </a:solidFill>
              <a:latin typeface="Handy Casual"/>
            </a:endParaRPr>
          </a:p>
          <a:p>
            <a:endParaRPr lang="en-US" sz="4000" spc="-161" dirty="0">
              <a:solidFill>
                <a:srgbClr val="9D2211"/>
              </a:solidFill>
              <a:latin typeface="Handy Casual"/>
            </a:endParaRPr>
          </a:p>
          <a:p>
            <a:pPr marL="0" indent="0">
              <a:buNone/>
            </a:pPr>
            <a:r>
              <a:rPr lang="en-US" sz="4000" spc="-161" dirty="0">
                <a:solidFill>
                  <a:srgbClr val="9D2211"/>
                </a:solidFill>
                <a:latin typeface="Handy Casual"/>
              </a:rPr>
              <a:t>To learn about Pediatric Feeding Disorder and find additional resources, visit </a:t>
            </a:r>
            <a:r>
              <a:rPr lang="en-US" sz="4000" spc="-161" dirty="0">
                <a:solidFill>
                  <a:srgbClr val="9D2211"/>
                </a:solidFill>
                <a:latin typeface="Handy Casual"/>
                <a:hlinkClick r:id="rId6"/>
              </a:rPr>
              <a:t>www.feedingmatters.org</a:t>
            </a:r>
            <a:endParaRPr lang="en-US" sz="4000" spc="-161" dirty="0">
              <a:solidFill>
                <a:srgbClr val="9D2211"/>
              </a:solidFill>
              <a:latin typeface="Handy Casual"/>
            </a:endParaRPr>
          </a:p>
          <a:p>
            <a:endParaRPr lang="en-US" spc="-161" dirty="0">
              <a:solidFill>
                <a:srgbClr val="9D2211"/>
              </a:solidFill>
              <a:latin typeface="Handy Casual"/>
            </a:endParaRPr>
          </a:p>
        </p:txBody>
      </p:sp>
      <p:sp>
        <p:nvSpPr>
          <p:cNvPr id="9" name="TextBox 3">
            <a:extLst>
              <a:ext uri="{FF2B5EF4-FFF2-40B4-BE49-F238E27FC236}">
                <a16:creationId xmlns:a16="http://schemas.microsoft.com/office/drawing/2014/main" id="{79205B46-85DA-F446-D1D2-0A0AF7FD1F70}"/>
              </a:ext>
            </a:extLst>
          </p:cNvPr>
          <p:cNvSpPr txBox="1">
            <a:spLocks noGrp="1"/>
          </p:cNvSpPr>
          <p:nvPr>
            <p:ph type="title"/>
          </p:nvPr>
        </p:nvSpPr>
        <p:spPr>
          <a:xfrm>
            <a:off x="5029200" y="1193963"/>
            <a:ext cx="8229600" cy="1011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Additional Resources</a:t>
            </a:r>
          </a:p>
        </p:txBody>
      </p:sp>
      <p:sp>
        <p:nvSpPr>
          <p:cNvPr id="10" name="Freeform 4">
            <a:extLst>
              <a:ext uri="{FF2B5EF4-FFF2-40B4-BE49-F238E27FC236}">
                <a16:creationId xmlns:a16="http://schemas.microsoft.com/office/drawing/2014/main" id="{ACE0DE47-1785-D0BF-1EF9-4892497233D9}"/>
              </a:ext>
              <a:ext uri="{C183D7F6-B498-43B3-948B-1728B52AA6E4}">
                <adec:decorative xmlns:adec="http://schemas.microsoft.com/office/drawing/2017/decorative" val="1"/>
              </a:ext>
            </a:extLst>
          </p:cNvPr>
          <p:cNvSpPr/>
          <p:nvPr/>
        </p:nvSpPr>
        <p:spPr>
          <a:xfrm rot="-705730">
            <a:off x="4924782" y="1136295"/>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5">
            <a:extLst>
              <a:ext uri="{FF2B5EF4-FFF2-40B4-BE49-F238E27FC236}">
                <a16:creationId xmlns:a16="http://schemas.microsoft.com/office/drawing/2014/main" id="{32C36AF0-D00C-58B5-EF92-E7FB62F5FF61}"/>
              </a:ext>
              <a:ext uri="{C183D7F6-B498-43B3-948B-1728B52AA6E4}">
                <adec:decorative xmlns:adec="http://schemas.microsoft.com/office/drawing/2017/decorative" val="1"/>
              </a:ext>
            </a:extLst>
          </p:cNvPr>
          <p:cNvSpPr/>
          <p:nvPr/>
        </p:nvSpPr>
        <p:spPr>
          <a:xfrm rot="554443" flipH="1">
            <a:off x="12517654" y="1125710"/>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SV" dirty="0"/>
          </a:p>
        </p:txBody>
      </p:sp>
      <p:pic>
        <p:nvPicPr>
          <p:cNvPr id="3" name="Recorded Sound">
            <a:hlinkClick r:id="" action="ppaction://media"/>
            <a:extLst>
              <a:ext uri="{FF2B5EF4-FFF2-40B4-BE49-F238E27FC236}">
                <a16:creationId xmlns:a16="http://schemas.microsoft.com/office/drawing/2014/main" id="{E3DBE237-8729-5516-8ED0-279DD48D9F1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940800" y="4940300"/>
            <a:ext cx="406400" cy="406400"/>
          </a:xfrm>
          <a:prstGeom prst="rect">
            <a:avLst/>
          </a:prstGeom>
        </p:spPr>
      </p:pic>
    </p:spTree>
    <p:extLst>
      <p:ext uri="{BB962C8B-B14F-4D97-AF65-F5344CB8AC3E}">
        <p14:creationId xmlns:p14="http://schemas.microsoft.com/office/powerpoint/2010/main" val="2670794819"/>
      </p:ext>
    </p:extLst>
  </p:cSld>
  <p:clrMapOvr>
    <a:masterClrMapping/>
  </p:clrMapOvr>
  <mc:AlternateContent xmlns:mc="http://schemas.openxmlformats.org/markup-compatibility/2006" xmlns:p14="http://schemas.microsoft.com/office/powerpoint/2010/main">
    <mc:Choice Requires="p14">
      <p:transition spd="slow" p14:dur="2000" advTm="31241"/>
    </mc:Choice>
    <mc:Fallback xmlns="">
      <p:transition spd="slow" advTm="31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896831" y="1208258"/>
            <a:ext cx="13936565" cy="107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1-2-3 C.A.L.M.</a:t>
            </a:r>
          </a:p>
        </p:txBody>
      </p:sp>
      <p:sp>
        <p:nvSpPr>
          <p:cNvPr id="2" name="TextBox 2"/>
          <p:cNvSpPr txBox="1"/>
          <p:nvPr/>
        </p:nvSpPr>
        <p:spPr>
          <a:xfrm>
            <a:off x="1954246" y="2850356"/>
            <a:ext cx="13438154" cy="6206827"/>
          </a:xfrm>
          <a:prstGeom prst="rect">
            <a:avLst/>
          </a:prstGeom>
        </p:spPr>
        <p:txBody>
          <a:bodyPr lIns="0" tIns="0" rIns="0" bIns="0" rtlCol="0" anchor="t">
            <a:spAutoFit/>
          </a:bodyPr>
          <a:lstStyle/>
          <a:p>
            <a:pPr>
              <a:lnSpc>
                <a:spcPts val="4385"/>
              </a:lnSpc>
            </a:pPr>
            <a:r>
              <a:rPr lang="en-US" sz="4060" spc="-158" dirty="0">
                <a:solidFill>
                  <a:srgbClr val="C05B08"/>
                </a:solidFill>
                <a:latin typeface="Handy Casual"/>
              </a:rPr>
              <a:t>1.  Present the food.</a:t>
            </a:r>
          </a:p>
          <a:p>
            <a:pPr>
              <a:lnSpc>
                <a:spcPts val="4385"/>
              </a:lnSpc>
            </a:pPr>
            <a:r>
              <a:rPr lang="en-US" sz="4060" spc="-158" dirty="0">
                <a:solidFill>
                  <a:srgbClr val="C05B08"/>
                </a:solidFill>
                <a:latin typeface="Handy Casual"/>
              </a:rPr>
              <a:t>2. Practice often.</a:t>
            </a:r>
          </a:p>
          <a:p>
            <a:pPr>
              <a:lnSpc>
                <a:spcPts val="4385"/>
              </a:lnSpc>
            </a:pPr>
            <a:r>
              <a:rPr lang="en-US" sz="4060" spc="-158" dirty="0">
                <a:solidFill>
                  <a:srgbClr val="C05B08"/>
                </a:solidFill>
                <a:latin typeface="Handy Casual"/>
              </a:rPr>
              <a:t>3. Patience, patience, patience.</a:t>
            </a:r>
          </a:p>
          <a:p>
            <a:pPr>
              <a:lnSpc>
                <a:spcPts val="4385"/>
              </a:lnSpc>
            </a:pPr>
            <a:endParaRPr lang="en-US" sz="4060" spc="-158" dirty="0">
              <a:solidFill>
                <a:srgbClr val="AF4300"/>
              </a:solidFill>
              <a:latin typeface="Handy Casual"/>
            </a:endParaRPr>
          </a:p>
          <a:p>
            <a:pPr marL="522531" lvl="1" indent="-261265" algn="l">
              <a:lnSpc>
                <a:spcPts val="4385"/>
              </a:lnSpc>
              <a:spcBef>
                <a:spcPct val="0"/>
              </a:spcBef>
            </a:pPr>
            <a:r>
              <a:rPr lang="en-US" sz="4060" u="sng" strike="noStrike" spc="-161" dirty="0">
                <a:solidFill>
                  <a:srgbClr val="AF4300"/>
                </a:solidFill>
                <a:latin typeface="Handy Casual"/>
              </a:rPr>
              <a:t>C</a:t>
            </a:r>
            <a:r>
              <a:rPr lang="en-US" sz="4060" u="none" strike="noStrike" spc="-161" dirty="0">
                <a:solidFill>
                  <a:srgbClr val="9D2211"/>
                </a:solidFill>
                <a:latin typeface="Handy Casual"/>
              </a:rPr>
              <a:t>onsider the snacks.  Every bite counts.</a:t>
            </a:r>
          </a:p>
          <a:p>
            <a:pPr marL="522531" lvl="1" indent="-261265" algn="l">
              <a:lnSpc>
                <a:spcPts val="4385"/>
              </a:lnSpc>
              <a:spcBef>
                <a:spcPct val="0"/>
              </a:spcBef>
            </a:pPr>
            <a:r>
              <a:rPr lang="en-US" sz="4060" u="sng" strike="noStrike" spc="-161" dirty="0">
                <a:solidFill>
                  <a:srgbClr val="AF4300"/>
                </a:solidFill>
                <a:latin typeface="Handy Casual"/>
              </a:rPr>
              <a:t>A</a:t>
            </a:r>
            <a:r>
              <a:rPr lang="en-US" sz="4060" u="none" strike="noStrike" spc="-161" dirty="0">
                <a:solidFill>
                  <a:srgbClr val="9D2211"/>
                </a:solidFill>
                <a:latin typeface="Handy Casual"/>
              </a:rPr>
              <a:t>dd something new &amp; Allow exploration.</a:t>
            </a:r>
          </a:p>
          <a:p>
            <a:pPr marL="522531" lvl="1" indent="-261265" algn="l">
              <a:lnSpc>
                <a:spcPts val="4385"/>
              </a:lnSpc>
              <a:spcBef>
                <a:spcPct val="0"/>
              </a:spcBef>
            </a:pPr>
            <a:r>
              <a:rPr lang="en-US" sz="4060" u="sng" strike="noStrike" spc="-161" dirty="0">
                <a:solidFill>
                  <a:srgbClr val="AF4300"/>
                </a:solidFill>
                <a:latin typeface="Handy Casual"/>
              </a:rPr>
              <a:t>L</a:t>
            </a:r>
            <a:r>
              <a:rPr lang="en-US" sz="4060" u="none" strike="noStrike" spc="-161" dirty="0">
                <a:solidFill>
                  <a:srgbClr val="9D2211"/>
                </a:solidFill>
                <a:latin typeface="Handy Casual"/>
              </a:rPr>
              <a:t>et them feel hungry.</a:t>
            </a:r>
          </a:p>
          <a:p>
            <a:pPr marL="522531" lvl="1" indent="-261265" algn="l">
              <a:lnSpc>
                <a:spcPts val="4385"/>
              </a:lnSpc>
              <a:spcBef>
                <a:spcPct val="0"/>
              </a:spcBef>
            </a:pPr>
            <a:r>
              <a:rPr lang="en-US" sz="4060" u="sng" strike="noStrike" spc="-161" dirty="0">
                <a:solidFill>
                  <a:srgbClr val="AF4300"/>
                </a:solidFill>
                <a:latin typeface="Handy Casual"/>
              </a:rPr>
              <a:t>M</a:t>
            </a:r>
            <a:r>
              <a:rPr lang="en-US" sz="4060" u="none" strike="noStrike" spc="-161" dirty="0">
                <a:solidFill>
                  <a:srgbClr val="9D2211"/>
                </a:solidFill>
                <a:latin typeface="Handy Casual"/>
              </a:rPr>
              <a:t>ake foods together.</a:t>
            </a:r>
          </a:p>
          <a:p>
            <a:pPr marL="522531" lvl="1" indent="-261265" algn="l">
              <a:lnSpc>
                <a:spcPts val="4385"/>
              </a:lnSpc>
              <a:spcBef>
                <a:spcPct val="0"/>
              </a:spcBef>
            </a:pPr>
            <a:endParaRPr lang="en-US" sz="4060" u="none" strike="noStrike" spc="-161" dirty="0">
              <a:solidFill>
                <a:srgbClr val="9D2211"/>
              </a:solidFill>
              <a:latin typeface="Handy Casual"/>
            </a:endParaRPr>
          </a:p>
          <a:p>
            <a:pPr marL="522531" lvl="1" indent="-261265" algn="l">
              <a:lnSpc>
                <a:spcPts val="4385"/>
              </a:lnSpc>
              <a:spcBef>
                <a:spcPct val="0"/>
              </a:spcBef>
            </a:pPr>
            <a:endParaRPr lang="en-US" sz="4060" u="none" strike="noStrike" spc="-161" dirty="0">
              <a:solidFill>
                <a:srgbClr val="9D2211"/>
              </a:solidFill>
              <a:latin typeface="Handy Casual"/>
            </a:endParaRPr>
          </a:p>
          <a:p>
            <a:pPr marL="522531" lvl="1" indent="-261265" algn="l">
              <a:lnSpc>
                <a:spcPts val="4385"/>
              </a:lnSpc>
              <a:spcBef>
                <a:spcPct val="0"/>
              </a:spcBef>
            </a:pPr>
            <a:r>
              <a:rPr lang="en-US" sz="4060" u="none" strike="noStrike" spc="-161" dirty="0">
                <a:solidFill>
                  <a:srgbClr val="AF4300"/>
                </a:solidFill>
                <a:latin typeface="Handy Casual"/>
              </a:rPr>
              <a:t>For further examples, watch </a:t>
            </a:r>
            <a:r>
              <a:rPr lang="en-US" sz="4060" u="none" strike="noStrike" spc="-161" dirty="0">
                <a:solidFill>
                  <a:srgbClr val="AF4300"/>
                </a:solidFill>
                <a:latin typeface="Handy Casual"/>
                <a:hlinkClick r:id="rId4"/>
              </a:rPr>
              <a:t>“No come nada” / “My kid won’t eat anything” video</a:t>
            </a:r>
            <a:endParaRPr lang="en-US" sz="4060" u="none" strike="noStrike" spc="-161" dirty="0">
              <a:solidFill>
                <a:srgbClr val="AF4300"/>
              </a:solidFill>
              <a:latin typeface="Handy Casual"/>
            </a:endParaRPr>
          </a:p>
        </p:txBody>
      </p:sp>
      <p:sp>
        <p:nvSpPr>
          <p:cNvPr id="4" name="Freeform 4">
            <a:extLst>
              <a:ext uri="{C183D7F6-B498-43B3-948B-1728B52AA6E4}">
                <adec:decorative xmlns:adec="http://schemas.microsoft.com/office/drawing/2017/decorative" val="1"/>
              </a:ext>
            </a:extLst>
          </p:cNvPr>
          <p:cNvSpPr/>
          <p:nvPr/>
        </p:nvSpPr>
        <p:spPr>
          <a:xfrm rot="-705730">
            <a:off x="5568828" y="1084975"/>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1441678" y="1121474"/>
            <a:ext cx="671119" cy="1263009"/>
          </a:xfrm>
          <a:custGeom>
            <a:avLst/>
            <a:gdLst/>
            <a:ahLst/>
            <a:cxnLst/>
            <a:rect l="l" t="t" r="r" b="b"/>
            <a:pathLst>
              <a:path w="671119" h="1263009">
                <a:moveTo>
                  <a:pt x="671119" y="0"/>
                </a:moveTo>
                <a:lnTo>
                  <a:pt x="0" y="0"/>
                </a:lnTo>
                <a:lnTo>
                  <a:pt x="0" y="1263009"/>
                </a:lnTo>
                <a:lnTo>
                  <a:pt x="671119" y="1263009"/>
                </a:lnTo>
                <a:lnTo>
                  <a:pt x="67111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7" name="Recorded Sound">
            <a:hlinkClick r:id="" action="ppaction://media"/>
            <a:extLst>
              <a:ext uri="{FF2B5EF4-FFF2-40B4-BE49-F238E27FC236}">
                <a16:creationId xmlns:a16="http://schemas.microsoft.com/office/drawing/2014/main" id="{D111BD80-0C71-473A-2EB5-7E89DFA9B27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154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223"/>
    </mc:Choice>
    <mc:Fallback xmlns="">
      <p:transition spd="slow" advTm="36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223"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896831" y="1208258"/>
            <a:ext cx="13936565" cy="107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Consider the snacks.  Every bite counts.</a:t>
            </a:r>
          </a:p>
        </p:txBody>
      </p:sp>
      <p:sp>
        <p:nvSpPr>
          <p:cNvPr id="2" name="TextBox 2"/>
          <p:cNvSpPr txBox="1"/>
          <p:nvPr/>
        </p:nvSpPr>
        <p:spPr>
          <a:xfrm>
            <a:off x="1752600" y="2857500"/>
            <a:ext cx="14699453" cy="5078313"/>
          </a:xfrm>
          <a:prstGeom prst="rect">
            <a:avLst/>
          </a:prstGeom>
        </p:spPr>
        <p:txBody>
          <a:bodyPr wrap="square" lIns="0" tIns="0" rIns="0" bIns="0" rtlCol="0" anchor="t">
            <a:spAutoFit/>
          </a:bodyPr>
          <a:lstStyle/>
          <a:p>
            <a:pPr algn="l">
              <a:lnSpc>
                <a:spcPts val="4385"/>
              </a:lnSpc>
              <a:spcBef>
                <a:spcPct val="0"/>
              </a:spcBef>
            </a:pPr>
            <a:r>
              <a:rPr lang="en-US" sz="4060" u="none" strike="noStrike" spc="-161" dirty="0">
                <a:solidFill>
                  <a:srgbClr val="9D2211"/>
                </a:solidFill>
                <a:latin typeface="Handy Casual"/>
              </a:rPr>
              <a:t>Offer 2 food groups at each snack.</a:t>
            </a:r>
          </a:p>
          <a:p>
            <a:pPr marL="522532" lvl="1" indent="-261266" algn="l">
              <a:lnSpc>
                <a:spcPts val="4385"/>
              </a:lnSpc>
              <a:spcBef>
                <a:spcPct val="0"/>
              </a:spcBef>
            </a:pPr>
            <a:endParaRPr lang="en-US" sz="4060" u="none" strike="noStrike" spc="-161" dirty="0">
              <a:solidFill>
                <a:srgbClr val="9D2211"/>
              </a:solidFill>
              <a:latin typeface="Handy Casual"/>
            </a:endParaRPr>
          </a:p>
          <a:p>
            <a:pPr marL="522532" lvl="1" indent="-261266" algn="l">
              <a:lnSpc>
                <a:spcPts val="4385"/>
              </a:lnSpc>
              <a:spcBef>
                <a:spcPct val="0"/>
              </a:spcBef>
            </a:pPr>
            <a:r>
              <a:rPr lang="en-US" sz="4060" u="none" strike="noStrike" spc="-161" dirty="0">
                <a:solidFill>
                  <a:srgbClr val="9D2211"/>
                </a:solidFill>
                <a:latin typeface="Handy Casual"/>
              </a:rPr>
              <a:t>Each food group provides key nutrients. Offering foods from at least two groups increases the nutritional quality of the snack.</a:t>
            </a:r>
          </a:p>
          <a:p>
            <a:pPr marL="522532" lvl="1" indent="-261266" algn="l">
              <a:lnSpc>
                <a:spcPts val="4385"/>
              </a:lnSpc>
              <a:spcBef>
                <a:spcPct val="0"/>
              </a:spcBef>
            </a:pPr>
            <a:endParaRPr lang="en-US" sz="4060" u="none" strike="noStrike" spc="-161" dirty="0">
              <a:solidFill>
                <a:srgbClr val="9D2211"/>
              </a:solidFill>
              <a:latin typeface="Handy Casual"/>
            </a:endParaRPr>
          </a:p>
          <a:p>
            <a:pPr marL="522532" lvl="1" indent="-261266" algn="l">
              <a:lnSpc>
                <a:spcPts val="4385"/>
              </a:lnSpc>
              <a:spcBef>
                <a:spcPct val="0"/>
              </a:spcBef>
            </a:pPr>
            <a:r>
              <a:rPr lang="en-US" sz="4060" u="none" strike="noStrike" spc="-161" dirty="0">
                <a:solidFill>
                  <a:srgbClr val="C05B08"/>
                </a:solidFill>
                <a:latin typeface="Handy Casual"/>
              </a:rPr>
              <a:t>Examples: </a:t>
            </a:r>
          </a:p>
          <a:p>
            <a:pPr marL="832766" lvl="1" indent="-571500" algn="l">
              <a:lnSpc>
                <a:spcPts val="4385"/>
              </a:lnSpc>
              <a:spcBef>
                <a:spcPct val="0"/>
              </a:spcBef>
              <a:buFont typeface="Arial" panose="020B0604020202020204" pitchFamily="34" charset="0"/>
              <a:buChar char="•"/>
            </a:pPr>
            <a:r>
              <a:rPr lang="en-US" sz="4060" u="none" strike="noStrike" spc="-161" dirty="0">
                <a:solidFill>
                  <a:srgbClr val="C05B08"/>
                </a:solidFill>
                <a:latin typeface="Handy Casual"/>
              </a:rPr>
              <a:t>Cheese (dairy) and crackers (grain)</a:t>
            </a:r>
          </a:p>
          <a:p>
            <a:pPr marL="832766" lvl="1" indent="-571500" algn="l">
              <a:lnSpc>
                <a:spcPts val="4385"/>
              </a:lnSpc>
              <a:spcBef>
                <a:spcPct val="0"/>
              </a:spcBef>
              <a:buFont typeface="Arial" panose="020B0604020202020204" pitchFamily="34" charset="0"/>
              <a:buChar char="•"/>
            </a:pPr>
            <a:r>
              <a:rPr lang="en-US" sz="4060" u="none" strike="noStrike" spc="-161" dirty="0">
                <a:solidFill>
                  <a:srgbClr val="C05B08"/>
                </a:solidFill>
                <a:latin typeface="Handy Casual"/>
              </a:rPr>
              <a:t>Beans (protein) on a bolillo (grain)</a:t>
            </a:r>
          </a:p>
          <a:p>
            <a:pPr marL="832766" lvl="1" indent="-571500" algn="l">
              <a:lnSpc>
                <a:spcPts val="4385"/>
              </a:lnSpc>
              <a:spcBef>
                <a:spcPct val="0"/>
              </a:spcBef>
              <a:buFont typeface="Arial" panose="020B0604020202020204" pitchFamily="34" charset="0"/>
              <a:buChar char="•"/>
            </a:pPr>
            <a:r>
              <a:rPr lang="en-US" sz="4060" u="none" strike="noStrike" spc="-161" dirty="0">
                <a:solidFill>
                  <a:srgbClr val="C05B08"/>
                </a:solidFill>
                <a:latin typeface="Handy Casual"/>
              </a:rPr>
              <a:t>Sliced banana (fruit) and peanut butter (protein)</a:t>
            </a:r>
          </a:p>
        </p:txBody>
      </p:sp>
      <p:sp>
        <p:nvSpPr>
          <p:cNvPr id="4" name="Freeform 4">
            <a:extLst>
              <a:ext uri="{C183D7F6-B498-43B3-948B-1728B52AA6E4}">
                <adec:decorative xmlns:adec="http://schemas.microsoft.com/office/drawing/2017/decorative" val="1"/>
              </a:ext>
            </a:extLst>
          </p:cNvPr>
          <p:cNvSpPr/>
          <p:nvPr/>
        </p:nvSpPr>
        <p:spPr>
          <a:xfrm rot="-705730">
            <a:off x="1176606" y="1084975"/>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5602730" y="1089790"/>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D900246B-BDC1-EC9D-0A0D-F006EDCF95A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48076" y="4991100"/>
            <a:ext cx="3657600" cy="3657600"/>
          </a:xfrm>
          <a:prstGeom prst="rect">
            <a:avLst/>
          </a:prstGeom>
        </p:spPr>
      </p:pic>
      <p:pic>
        <p:nvPicPr>
          <p:cNvPr id="8" name="Recorded Sound">
            <a:hlinkClick r:id="" action="ppaction://media"/>
            <a:extLst>
              <a:ext uri="{FF2B5EF4-FFF2-40B4-BE49-F238E27FC236}">
                <a16:creationId xmlns:a16="http://schemas.microsoft.com/office/drawing/2014/main" id="{17C1BAB7-849F-7A64-FD2F-06E143C9334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6929"/>
    </mc:Choice>
    <mc:Fallback xmlns="">
      <p:transition spd="slow" advTm="369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9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896831" y="1208258"/>
            <a:ext cx="13936565" cy="107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Consider the snacks.  Every bite counts.</a:t>
            </a:r>
          </a:p>
        </p:txBody>
      </p:sp>
      <p:sp>
        <p:nvSpPr>
          <p:cNvPr id="2" name="TextBox 2"/>
          <p:cNvSpPr txBox="1"/>
          <p:nvPr/>
        </p:nvSpPr>
        <p:spPr>
          <a:xfrm>
            <a:off x="1896831" y="2850612"/>
            <a:ext cx="14041460" cy="6617196"/>
          </a:xfrm>
          <a:prstGeom prst="rect">
            <a:avLst/>
          </a:prstGeom>
        </p:spPr>
        <p:txBody>
          <a:bodyPr lIns="0" tIns="0" rIns="0" bIns="0" rtlCol="0" anchor="t">
            <a:spAutoFit/>
          </a:bodyPr>
          <a:lstStyle/>
          <a:p>
            <a:pPr algn="l">
              <a:lnSpc>
                <a:spcPts val="4319"/>
              </a:lnSpc>
            </a:pPr>
            <a:r>
              <a:rPr lang="en-US" sz="4060" spc="-159" dirty="0">
                <a:solidFill>
                  <a:srgbClr val="9D2211"/>
                </a:solidFill>
                <a:latin typeface="Handy Casual"/>
              </a:rPr>
              <a:t>Any food can be a snack food.</a:t>
            </a:r>
          </a:p>
          <a:p>
            <a:pPr marL="514773" lvl="1" indent="-257387" algn="l">
              <a:lnSpc>
                <a:spcPts val="4319"/>
              </a:lnSpc>
            </a:pPr>
            <a:endParaRPr lang="en-US" sz="4060" spc="-159" dirty="0">
              <a:solidFill>
                <a:srgbClr val="9D2211"/>
              </a:solidFill>
              <a:latin typeface="Handy Casual"/>
            </a:endParaRPr>
          </a:p>
          <a:p>
            <a:pPr marL="514773" lvl="1" indent="-257387" algn="l">
              <a:lnSpc>
                <a:spcPts val="4319"/>
              </a:lnSpc>
            </a:pPr>
            <a:r>
              <a:rPr lang="en-US" sz="4060" spc="-159" dirty="0">
                <a:solidFill>
                  <a:srgbClr val="C05B08"/>
                </a:solidFill>
                <a:latin typeface="Handy Casual"/>
              </a:rPr>
              <a:t>Examples:</a:t>
            </a:r>
          </a:p>
          <a:p>
            <a:pPr marL="828886" lvl="1" indent="-571500" algn="l">
              <a:lnSpc>
                <a:spcPts val="4319"/>
              </a:lnSpc>
              <a:buFont typeface="Arial" panose="020B0604020202020204" pitchFamily="34" charset="0"/>
              <a:buChar char="•"/>
            </a:pPr>
            <a:r>
              <a:rPr lang="en-US" sz="4060" spc="-159" dirty="0">
                <a:solidFill>
                  <a:srgbClr val="C05B08"/>
                </a:solidFill>
                <a:latin typeface="Handy Casual"/>
              </a:rPr>
              <a:t>Leftover beans and rice</a:t>
            </a:r>
          </a:p>
          <a:p>
            <a:pPr marL="828886" lvl="1" indent="-571500" algn="l">
              <a:lnSpc>
                <a:spcPts val="4319"/>
              </a:lnSpc>
              <a:buFont typeface="Arial" panose="020B0604020202020204" pitchFamily="34" charset="0"/>
              <a:buChar char="•"/>
            </a:pPr>
            <a:r>
              <a:rPr lang="en-US" sz="4060" spc="-159" dirty="0">
                <a:solidFill>
                  <a:srgbClr val="C05B08"/>
                </a:solidFill>
                <a:latin typeface="Handy Casual"/>
              </a:rPr>
              <a:t>½ Turkey sandwich </a:t>
            </a:r>
          </a:p>
          <a:p>
            <a:pPr marL="828886" lvl="1" indent="-571500" algn="l">
              <a:lnSpc>
                <a:spcPts val="4319"/>
              </a:lnSpc>
              <a:buFont typeface="Arial" panose="020B0604020202020204" pitchFamily="34" charset="0"/>
              <a:buChar char="•"/>
            </a:pPr>
            <a:r>
              <a:rPr lang="en-US" sz="4060" spc="-159" dirty="0">
                <a:solidFill>
                  <a:srgbClr val="C05B08"/>
                </a:solidFill>
                <a:latin typeface="Handy Casual"/>
              </a:rPr>
              <a:t>Yogurt with fresh fruit </a:t>
            </a:r>
          </a:p>
          <a:p>
            <a:pPr marL="514773" lvl="1" indent="-257387" algn="l">
              <a:lnSpc>
                <a:spcPts val="4319"/>
              </a:lnSpc>
            </a:pPr>
            <a:endParaRPr lang="en-US" sz="4060" spc="-159" dirty="0">
              <a:solidFill>
                <a:srgbClr val="AF4300"/>
              </a:solidFill>
              <a:latin typeface="Handy Casual"/>
            </a:endParaRPr>
          </a:p>
          <a:p>
            <a:pPr marL="514773" lvl="1" indent="-257387" algn="l">
              <a:lnSpc>
                <a:spcPts val="4319"/>
              </a:lnSpc>
            </a:pPr>
            <a:r>
              <a:rPr lang="en-US" sz="4060" spc="-159" dirty="0">
                <a:solidFill>
                  <a:srgbClr val="9D2211"/>
                </a:solidFill>
                <a:latin typeface="Handy Casual"/>
              </a:rPr>
              <a:t>Snacks don’t have to be ”snack foods” that are often high in extra calories.  If a child eats high quality foods at snack time, we can reduce worry if a child does not eat well at a meal later in the day.</a:t>
            </a:r>
          </a:p>
          <a:p>
            <a:pPr marL="514773" lvl="1" indent="-257387" algn="l">
              <a:lnSpc>
                <a:spcPts val="4319"/>
              </a:lnSpc>
            </a:pPr>
            <a:endParaRPr lang="en-US" sz="3999" spc="-159" dirty="0">
              <a:solidFill>
                <a:srgbClr val="9D2211"/>
              </a:solidFill>
              <a:latin typeface="Handy Casual"/>
            </a:endParaRPr>
          </a:p>
          <a:p>
            <a:pPr marL="514773" lvl="1" indent="-257387" algn="l">
              <a:lnSpc>
                <a:spcPts val="4319"/>
              </a:lnSpc>
            </a:pPr>
            <a:endParaRPr lang="en-US" sz="3999" spc="-159" dirty="0">
              <a:solidFill>
                <a:srgbClr val="9D2211"/>
              </a:solidFill>
              <a:latin typeface="Handy Casual"/>
            </a:endParaRPr>
          </a:p>
        </p:txBody>
      </p:sp>
      <p:sp>
        <p:nvSpPr>
          <p:cNvPr id="4" name="Freeform 4">
            <a:extLst>
              <a:ext uri="{C183D7F6-B498-43B3-948B-1728B52AA6E4}">
                <adec:decorative xmlns:adec="http://schemas.microsoft.com/office/drawing/2017/decorative" val="1"/>
              </a:ext>
            </a:extLst>
          </p:cNvPr>
          <p:cNvSpPr/>
          <p:nvPr/>
        </p:nvSpPr>
        <p:spPr>
          <a:xfrm rot="-705730">
            <a:off x="1176606" y="1084975"/>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5602730" y="1089790"/>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AE017A6E-9B8B-CF50-C6B9-4EBCE67C96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0" y="2616934"/>
            <a:ext cx="3542276" cy="35422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896831" y="1208258"/>
            <a:ext cx="13936565" cy="107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Consider the snacks.  Every bite counts.</a:t>
            </a:r>
          </a:p>
        </p:txBody>
      </p:sp>
      <p:sp>
        <p:nvSpPr>
          <p:cNvPr id="2" name="TextBox 2"/>
          <p:cNvSpPr txBox="1"/>
          <p:nvPr/>
        </p:nvSpPr>
        <p:spPr>
          <a:xfrm>
            <a:off x="1985678" y="2850356"/>
            <a:ext cx="12944760" cy="7899598"/>
          </a:xfrm>
          <a:prstGeom prst="rect">
            <a:avLst/>
          </a:prstGeom>
        </p:spPr>
        <p:txBody>
          <a:bodyPr lIns="0" tIns="0" rIns="0" bIns="0" rtlCol="0" anchor="t">
            <a:spAutoFit/>
          </a:bodyPr>
          <a:lstStyle/>
          <a:p>
            <a:pPr algn="l">
              <a:lnSpc>
                <a:spcPts val="4373"/>
              </a:lnSpc>
              <a:spcBef>
                <a:spcPct val="0"/>
              </a:spcBef>
            </a:pPr>
            <a:r>
              <a:rPr lang="en-US" sz="4049" u="none" strike="noStrike" spc="-161" dirty="0">
                <a:solidFill>
                  <a:srgbClr val="9D2211"/>
                </a:solidFill>
                <a:latin typeface="Handy Casual"/>
              </a:rPr>
              <a:t>Size does matter.</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Offer small portions.  Remember that there will be another opportunity to eat later. </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4 to 8 oz. of milk and ½ pan </a:t>
            </a:r>
            <a:r>
              <a:rPr lang="en-US" sz="4049" spc="-161" dirty="0">
                <a:solidFill>
                  <a:srgbClr val="C05B08"/>
                </a:solidFill>
                <a:latin typeface="Handy Casual"/>
              </a:rPr>
              <a:t>d</a:t>
            </a:r>
            <a:r>
              <a:rPr lang="en-US" sz="4049" u="none" strike="noStrike" spc="-161" dirty="0">
                <a:solidFill>
                  <a:srgbClr val="C05B08"/>
                </a:solidFill>
                <a:latin typeface="Handy Casual"/>
              </a:rPr>
              <a:t>ulce</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1 small muffin or </a:t>
            </a:r>
            <a:r>
              <a:rPr lang="en-US" sz="4049" u="none" strike="noStrike" spc="-161" dirty="0" err="1">
                <a:solidFill>
                  <a:srgbClr val="C05B08"/>
                </a:solidFill>
                <a:latin typeface="Handy Casual"/>
              </a:rPr>
              <a:t>mantecada</a:t>
            </a:r>
            <a:r>
              <a:rPr lang="en-US" sz="4049" u="none" strike="noStrike" spc="-161" dirty="0">
                <a:solidFill>
                  <a:srgbClr val="C05B08"/>
                </a:solidFill>
                <a:latin typeface="Handy Casual"/>
              </a:rPr>
              <a:t> and ½ banana</a:t>
            </a:r>
          </a:p>
          <a:p>
            <a:pPr marL="521203" lvl="1" indent="-260602" algn="l">
              <a:lnSpc>
                <a:spcPts val="4373"/>
              </a:lnSpc>
              <a:spcBef>
                <a:spcPct val="0"/>
              </a:spcBef>
            </a:pPr>
            <a:endParaRPr lang="en-US" sz="4049" u="none" strike="noStrike" spc="-161" dirty="0">
              <a:solidFill>
                <a:srgbClr val="AF4300"/>
              </a:solidFill>
              <a:latin typeface="Handy Casual"/>
            </a:endParaRPr>
          </a:p>
          <a:p>
            <a:pPr marL="521203" lvl="1" indent="-260602" algn="l">
              <a:lnSpc>
                <a:spcPts val="4373"/>
              </a:lnSpc>
              <a:spcBef>
                <a:spcPct val="0"/>
              </a:spcBef>
            </a:pPr>
            <a:endParaRPr lang="en-US" sz="4049" u="none" strike="noStrike" spc="-161" dirty="0">
              <a:solidFill>
                <a:srgbClr val="AF4300"/>
              </a:solidFill>
              <a:latin typeface="Handy Casual"/>
            </a:endParaRPr>
          </a:p>
          <a:p>
            <a:pPr marL="521203" lvl="1" indent="-260602" algn="l">
              <a:lnSpc>
                <a:spcPts val="4373"/>
              </a:lnSpc>
              <a:spcBef>
                <a:spcPct val="0"/>
              </a:spcBef>
            </a:pPr>
            <a:endParaRPr lang="en-US" sz="4049" u="none" strike="noStrike" spc="-161" dirty="0">
              <a:solidFill>
                <a:srgbClr val="AF4300"/>
              </a:solidFill>
              <a:latin typeface="Handy Casual"/>
            </a:endParaRPr>
          </a:p>
          <a:p>
            <a:pPr marL="521203" lvl="1" indent="-260602" algn="l">
              <a:lnSpc>
                <a:spcPts val="4373"/>
              </a:lnSpc>
              <a:spcBef>
                <a:spcPct val="0"/>
              </a:spcBef>
            </a:pPr>
            <a:endParaRPr lang="en-US" sz="4049" u="none" strike="noStrike" spc="-161" dirty="0">
              <a:solidFill>
                <a:srgbClr val="AF4300"/>
              </a:solidFill>
              <a:latin typeface="Handy Casual"/>
            </a:endParaRPr>
          </a:p>
          <a:p>
            <a:pPr marL="521203" lvl="1" indent="-260602" algn="l">
              <a:lnSpc>
                <a:spcPts val="4373"/>
              </a:lnSpc>
              <a:spcBef>
                <a:spcPct val="0"/>
              </a:spcBef>
            </a:pPr>
            <a:endParaRPr lang="en-US" sz="4049" u="none" strike="noStrike" spc="-161" dirty="0">
              <a:solidFill>
                <a:srgbClr val="AF4300"/>
              </a:solidFill>
              <a:latin typeface="Handy Casual"/>
            </a:endParaRPr>
          </a:p>
          <a:p>
            <a:pPr marL="521203" lvl="1" indent="-260602" algn="l">
              <a:lnSpc>
                <a:spcPts val="4373"/>
              </a:lnSpc>
              <a:spcBef>
                <a:spcPct val="0"/>
              </a:spcBef>
            </a:pPr>
            <a:endParaRPr lang="en-US" sz="4049" u="none" strike="noStrike" spc="-161" dirty="0">
              <a:solidFill>
                <a:srgbClr val="AF4300"/>
              </a:solidFill>
              <a:latin typeface="Handy Casual"/>
            </a:endParaRPr>
          </a:p>
          <a:p>
            <a:pPr marL="521203" lvl="1" indent="-260602" algn="l">
              <a:lnSpc>
                <a:spcPts val="4373"/>
              </a:lnSpc>
              <a:spcBef>
                <a:spcPct val="0"/>
              </a:spcBef>
            </a:pPr>
            <a:endParaRPr lang="en-US" sz="4049" u="none" strike="noStrike" spc="-161" dirty="0">
              <a:solidFill>
                <a:srgbClr val="AF4300"/>
              </a:solidFill>
              <a:latin typeface="Handy Casual"/>
            </a:endParaRPr>
          </a:p>
        </p:txBody>
      </p:sp>
      <p:sp>
        <p:nvSpPr>
          <p:cNvPr id="4" name="Freeform 4">
            <a:extLst>
              <a:ext uri="{C183D7F6-B498-43B3-948B-1728B52AA6E4}">
                <adec:decorative xmlns:adec="http://schemas.microsoft.com/office/drawing/2017/decorative" val="1"/>
              </a:ext>
            </a:extLst>
          </p:cNvPr>
          <p:cNvSpPr/>
          <p:nvPr/>
        </p:nvSpPr>
        <p:spPr>
          <a:xfrm rot="-705730">
            <a:off x="1176606" y="1084975"/>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5602730" y="1089790"/>
            <a:ext cx="671119" cy="1263009"/>
          </a:xfrm>
          <a:custGeom>
            <a:avLst/>
            <a:gdLst/>
            <a:ahLst/>
            <a:cxnLst/>
            <a:rect l="l" t="t" r="r" b="b"/>
            <a:pathLst>
              <a:path w="671119" h="1263009">
                <a:moveTo>
                  <a:pt x="671120" y="0"/>
                </a:moveTo>
                <a:lnTo>
                  <a:pt x="0" y="0"/>
                </a:lnTo>
                <a:lnTo>
                  <a:pt x="0" y="1263009"/>
                </a:lnTo>
                <a:lnTo>
                  <a:pt x="671120" y="1263009"/>
                </a:lnTo>
                <a:lnTo>
                  <a:pt x="67112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56B13AE8-47F0-69B7-E2E6-617D2D7CD77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7600" y="4914900"/>
            <a:ext cx="4857750" cy="3238500"/>
          </a:xfrm>
          <a:prstGeom prst="rect">
            <a:avLst/>
          </a:prstGeom>
        </p:spPr>
      </p:pic>
      <p:sp>
        <p:nvSpPr>
          <p:cNvPr id="8" name="TextBox 7">
            <a:extLst>
              <a:ext uri="{FF2B5EF4-FFF2-40B4-BE49-F238E27FC236}">
                <a16:creationId xmlns:a16="http://schemas.microsoft.com/office/drawing/2014/main" id="{3C9911EB-970D-C44A-F400-CAAF5C13BFE2}"/>
              </a:ext>
            </a:extLst>
          </p:cNvPr>
          <p:cNvSpPr txBox="1"/>
          <p:nvPr/>
        </p:nvSpPr>
        <p:spPr>
          <a:xfrm>
            <a:off x="11242040" y="8204251"/>
            <a:ext cx="2944845" cy="369332"/>
          </a:xfrm>
          <a:prstGeom prst="rect">
            <a:avLst/>
          </a:prstGeom>
          <a:noFill/>
        </p:spPr>
        <p:txBody>
          <a:bodyPr wrap="none" rtlCol="0">
            <a:spAutoFit/>
          </a:bodyPr>
          <a:lstStyle/>
          <a:p>
            <a:r>
              <a:rPr lang="en-US" dirty="0"/>
              <a:t>Image by </a:t>
            </a:r>
            <a:r>
              <a:rPr lang="en-US" dirty="0" err="1"/>
              <a:t>gpstudio</a:t>
            </a:r>
            <a:r>
              <a:rPr lang="en-US" dirty="0"/>
              <a:t> on </a:t>
            </a:r>
            <a:r>
              <a:rPr lang="en-US" dirty="0" err="1"/>
              <a:t>Freepik</a:t>
            </a:r>
            <a:endParaRPr lang="en-US" dirty="0"/>
          </a:p>
        </p:txBody>
      </p:sp>
      <p:pic>
        <p:nvPicPr>
          <p:cNvPr id="6" name="Recorded Sound">
            <a:hlinkClick r:id="" action="ppaction://media"/>
            <a:extLst>
              <a:ext uri="{FF2B5EF4-FFF2-40B4-BE49-F238E27FC236}">
                <a16:creationId xmlns:a16="http://schemas.microsoft.com/office/drawing/2014/main" id="{A7D1FACD-E4D1-50F9-7D32-6392CD3D3DE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089"/>
    </mc:Choice>
    <mc:Fallback xmlns="">
      <p:transition spd="slow" advTm="24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0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905000" y="1181100"/>
            <a:ext cx="13936565" cy="1011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Add something new &amp; Allow exploration.</a:t>
            </a:r>
          </a:p>
        </p:txBody>
      </p:sp>
      <p:sp>
        <p:nvSpPr>
          <p:cNvPr id="2" name="TextBox 2"/>
          <p:cNvSpPr txBox="1"/>
          <p:nvPr/>
        </p:nvSpPr>
        <p:spPr>
          <a:xfrm>
            <a:off x="1508206" y="2850356"/>
            <a:ext cx="13422232" cy="7335341"/>
          </a:xfrm>
          <a:prstGeom prst="rect">
            <a:avLst/>
          </a:prstGeom>
        </p:spPr>
        <p:txBody>
          <a:bodyPr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Present the food on the same plate as preferred foods. Do NOT pressure your child to eat or explore the food. They will explore when and if they are ready.</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Add the new food openly. Do not hide it.  </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Be Positive:  “Let’s try something new today.  Where would you like me to put it?”</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Be Honest:  “This is your favorite smoothie.  I  mixed it with a little bit of fresh strawberry.”</a:t>
            </a:r>
          </a:p>
          <a:p>
            <a:pPr marL="521203" lvl="1" indent="-260602" algn="l">
              <a:lnSpc>
                <a:spcPts val="4373"/>
              </a:lnSpc>
              <a:spcBef>
                <a:spcPct val="0"/>
              </a:spcBef>
            </a:pPr>
            <a:endParaRPr lang="en-US" sz="4049" u="none" strike="noStrike" spc="-161" dirty="0">
              <a:solidFill>
                <a:srgbClr val="AF4300"/>
              </a:solidFill>
              <a:latin typeface="Handy Casual"/>
            </a:endParaRPr>
          </a:p>
          <a:p>
            <a:pPr marL="521203" lvl="1" indent="-260602" algn="l">
              <a:lnSpc>
                <a:spcPts val="4373"/>
              </a:lnSpc>
              <a:spcBef>
                <a:spcPct val="0"/>
              </a:spcBef>
            </a:pPr>
            <a:endParaRPr lang="en-US" sz="4049" u="none" strike="noStrike" spc="-161" dirty="0">
              <a:solidFill>
                <a:srgbClr val="AF4300"/>
              </a:solidFill>
              <a:latin typeface="Handy Casual"/>
            </a:endParaRPr>
          </a:p>
          <a:p>
            <a:pPr marL="521203" lvl="1" indent="-260602" algn="l">
              <a:lnSpc>
                <a:spcPts val="4373"/>
              </a:lnSpc>
              <a:spcBef>
                <a:spcPct val="0"/>
              </a:spcBef>
            </a:pPr>
            <a:endParaRPr lang="en-US" sz="4049" u="none" strike="noStrike" spc="-161" dirty="0">
              <a:solidFill>
                <a:srgbClr val="AF4300"/>
              </a:solidFill>
              <a:latin typeface="Handy Casual"/>
            </a:endParaRPr>
          </a:p>
        </p:txBody>
      </p:sp>
      <p:sp>
        <p:nvSpPr>
          <p:cNvPr id="4" name="Freeform 4">
            <a:extLst>
              <a:ext uri="{C183D7F6-B498-43B3-948B-1728B52AA6E4}">
                <adec:decorative xmlns:adec="http://schemas.microsoft.com/office/drawing/2017/decorative" val="1"/>
              </a:ext>
            </a:extLst>
          </p:cNvPr>
          <p:cNvSpPr/>
          <p:nvPr/>
        </p:nvSpPr>
        <p:spPr>
          <a:xfrm rot="-705730">
            <a:off x="1419582" y="1042545"/>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5460104" y="1079045"/>
            <a:ext cx="671119" cy="1263009"/>
          </a:xfrm>
          <a:custGeom>
            <a:avLst/>
            <a:gdLst/>
            <a:ahLst/>
            <a:cxnLst/>
            <a:rect l="l" t="t" r="r" b="b"/>
            <a:pathLst>
              <a:path w="671119" h="1263009">
                <a:moveTo>
                  <a:pt x="671119" y="0"/>
                </a:moveTo>
                <a:lnTo>
                  <a:pt x="0" y="0"/>
                </a:lnTo>
                <a:lnTo>
                  <a:pt x="0" y="1263009"/>
                </a:lnTo>
                <a:lnTo>
                  <a:pt x="671119" y="1263009"/>
                </a:lnTo>
                <a:lnTo>
                  <a:pt x="67111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A53B1D6B-DD7F-F30D-1A0E-1115DA5CAF9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55665" y="6281845"/>
            <a:ext cx="2971800" cy="2971800"/>
          </a:xfrm>
          <a:prstGeom prst="rect">
            <a:avLst/>
          </a:prstGeom>
        </p:spPr>
      </p:pic>
      <p:pic>
        <p:nvPicPr>
          <p:cNvPr id="6" name="Recorded Sound">
            <a:hlinkClick r:id="" action="ppaction://media"/>
            <a:extLst>
              <a:ext uri="{FF2B5EF4-FFF2-40B4-BE49-F238E27FC236}">
                <a16:creationId xmlns:a16="http://schemas.microsoft.com/office/drawing/2014/main" id="{F007084D-7BD2-4F6C-7803-DA193332842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4631"/>
    </mc:Choice>
    <mc:Fallback xmlns="">
      <p:transition spd="slow" advTm="34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057400" y="1215386"/>
            <a:ext cx="13936565" cy="1011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Add something new &amp; Allow exploration.</a:t>
            </a:r>
          </a:p>
        </p:txBody>
      </p:sp>
      <p:sp>
        <p:nvSpPr>
          <p:cNvPr id="2" name="TextBox 2"/>
          <p:cNvSpPr txBox="1"/>
          <p:nvPr/>
        </p:nvSpPr>
        <p:spPr>
          <a:xfrm>
            <a:off x="1535097" y="2850356"/>
            <a:ext cx="14458868" cy="5078313"/>
          </a:xfrm>
          <a:prstGeom prst="rect">
            <a:avLst/>
          </a:prstGeom>
        </p:spPr>
        <p:txBody>
          <a:bodyPr wrap="square"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Encourage exploration.</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Children explore things with all of their senses.  They use their eyes, nose, and fingers to learn about the world.  Talking about how a food looks, smells or feels can make it less scary..</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 </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What color is it?</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What shape is it? </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Is it hard or soft?</a:t>
            </a:r>
          </a:p>
        </p:txBody>
      </p:sp>
      <p:sp>
        <p:nvSpPr>
          <p:cNvPr id="4" name="Freeform 4">
            <a:extLst>
              <a:ext uri="{C183D7F6-B498-43B3-948B-1728B52AA6E4}">
                <adec:decorative xmlns:adec="http://schemas.microsoft.com/office/drawing/2017/decorative" val="1"/>
              </a:ext>
            </a:extLst>
          </p:cNvPr>
          <p:cNvSpPr/>
          <p:nvPr/>
        </p:nvSpPr>
        <p:spPr>
          <a:xfrm rot="-705730">
            <a:off x="1659280" y="1094062"/>
            <a:ext cx="684889" cy="1288923"/>
          </a:xfrm>
          <a:custGeom>
            <a:avLst/>
            <a:gdLst/>
            <a:ahLst/>
            <a:cxnLst/>
            <a:rect l="l" t="t" r="r" b="b"/>
            <a:pathLst>
              <a:path w="684889" h="1288923">
                <a:moveTo>
                  <a:pt x="0" y="0"/>
                </a:moveTo>
                <a:lnTo>
                  <a:pt x="684889" y="0"/>
                </a:lnTo>
                <a:lnTo>
                  <a:pt x="684889" y="1288923"/>
                </a:lnTo>
                <a:lnTo>
                  <a:pt x="0" y="12889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5507938" y="1166603"/>
            <a:ext cx="671119" cy="1263009"/>
          </a:xfrm>
          <a:custGeom>
            <a:avLst/>
            <a:gdLst/>
            <a:ahLst/>
            <a:cxnLst/>
            <a:rect l="l" t="t" r="r" b="b"/>
            <a:pathLst>
              <a:path w="671119" h="1263009">
                <a:moveTo>
                  <a:pt x="671119" y="0"/>
                </a:moveTo>
                <a:lnTo>
                  <a:pt x="0" y="0"/>
                </a:lnTo>
                <a:lnTo>
                  <a:pt x="0" y="1263009"/>
                </a:lnTo>
                <a:lnTo>
                  <a:pt x="671119" y="1263009"/>
                </a:lnTo>
                <a:lnTo>
                  <a:pt x="67111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87677046-3598-246E-A5A0-D162D02A40D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0" y="5448300"/>
            <a:ext cx="3957638" cy="3957638"/>
          </a:xfrm>
          <a:prstGeom prst="rect">
            <a:avLst/>
          </a:prstGeom>
        </p:spPr>
      </p:pic>
      <p:pic>
        <p:nvPicPr>
          <p:cNvPr id="6" name="Recorded Sound">
            <a:hlinkClick r:id="" action="ppaction://media"/>
            <a:extLst>
              <a:ext uri="{FF2B5EF4-FFF2-40B4-BE49-F238E27FC236}">
                <a16:creationId xmlns:a16="http://schemas.microsoft.com/office/drawing/2014/main" id="{7CB4710C-81CA-B3DB-E712-BD33406F5F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685"/>
    </mc:Choice>
    <mc:Fallback xmlns="">
      <p:transition spd="slow" advTm="29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007742" y="1199986"/>
            <a:ext cx="13936565" cy="1011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Add something new &amp; Allow exploration.</a:t>
            </a:r>
          </a:p>
        </p:txBody>
      </p:sp>
      <p:sp>
        <p:nvSpPr>
          <p:cNvPr id="2" name="TextBox 2"/>
          <p:cNvSpPr txBox="1"/>
          <p:nvPr/>
        </p:nvSpPr>
        <p:spPr>
          <a:xfrm>
            <a:off x="1405891" y="2857500"/>
            <a:ext cx="14672309" cy="5078313"/>
          </a:xfrm>
          <a:prstGeom prst="rect">
            <a:avLst/>
          </a:prstGeom>
        </p:spPr>
        <p:txBody>
          <a:bodyPr wrap="square"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Just 1 small piece keeps the PEACE.</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Trying something new can be hard or scary for a lot of people.  Starting with a small piece, the size of the tip of a little finger, can make it less scary to accept on the plate and explore.</a:t>
            </a:r>
          </a:p>
          <a:p>
            <a:pPr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 </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1 green pea or bean</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1 baby spoonful of mashed potatoes</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2 grains of rice</a:t>
            </a:r>
          </a:p>
        </p:txBody>
      </p:sp>
      <p:sp>
        <p:nvSpPr>
          <p:cNvPr id="4" name="Freeform 4">
            <a:extLst>
              <a:ext uri="{C183D7F6-B498-43B3-948B-1728B52AA6E4}">
                <adec:decorative xmlns:adec="http://schemas.microsoft.com/office/drawing/2017/decorative" val="1"/>
              </a:ext>
            </a:extLst>
          </p:cNvPr>
          <p:cNvSpPr/>
          <p:nvPr/>
        </p:nvSpPr>
        <p:spPr>
          <a:xfrm rot="-705730">
            <a:off x="1569632" y="1061431"/>
            <a:ext cx="684889" cy="1288923"/>
          </a:xfrm>
          <a:custGeom>
            <a:avLst/>
            <a:gdLst/>
            <a:ahLst/>
            <a:cxnLst/>
            <a:rect l="l" t="t" r="r" b="b"/>
            <a:pathLst>
              <a:path w="684889" h="1288923">
                <a:moveTo>
                  <a:pt x="0" y="0"/>
                </a:moveTo>
                <a:lnTo>
                  <a:pt x="684889" y="0"/>
                </a:lnTo>
                <a:lnTo>
                  <a:pt x="684889" y="1288924"/>
                </a:lnTo>
                <a:lnTo>
                  <a:pt x="0" y="1288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5608748" y="1151383"/>
            <a:ext cx="671119" cy="1263009"/>
          </a:xfrm>
          <a:custGeom>
            <a:avLst/>
            <a:gdLst/>
            <a:ahLst/>
            <a:cxnLst/>
            <a:rect l="l" t="t" r="r" b="b"/>
            <a:pathLst>
              <a:path w="671119" h="1263009">
                <a:moveTo>
                  <a:pt x="671119" y="0"/>
                </a:moveTo>
                <a:lnTo>
                  <a:pt x="0" y="0"/>
                </a:lnTo>
                <a:lnTo>
                  <a:pt x="0" y="1263009"/>
                </a:lnTo>
                <a:lnTo>
                  <a:pt x="671119" y="1263009"/>
                </a:lnTo>
                <a:lnTo>
                  <a:pt x="67111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86BBAF4F-AD09-8A85-EDD8-A778CAF38C5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2742125" y="5510989"/>
            <a:ext cx="3634796" cy="3896232"/>
          </a:xfrm>
          <a:prstGeom prst="rect">
            <a:avLst/>
          </a:prstGeom>
        </p:spPr>
      </p:pic>
      <p:pic>
        <p:nvPicPr>
          <p:cNvPr id="6" name="Recorded Sound">
            <a:hlinkClick r:id="" action="ppaction://media"/>
            <a:extLst>
              <a:ext uri="{FF2B5EF4-FFF2-40B4-BE49-F238E27FC236}">
                <a16:creationId xmlns:a16="http://schemas.microsoft.com/office/drawing/2014/main" id="{FDF8C25F-B1D5-FDDE-4697-E21456117CE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332"/>
    </mc:Choice>
    <mc:Fallback xmlns="">
      <p:transition spd="slow" advTm="32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3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247866" y="1199986"/>
            <a:ext cx="13396299" cy="10118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871"/>
              </a:lnSpc>
              <a:spcBef>
                <a:spcPts val="0"/>
              </a:spcBef>
              <a:spcAft>
                <a:spcPts val="0"/>
              </a:spcAft>
              <a:buClrTx/>
              <a:buSzTx/>
              <a:buFontTx/>
              <a:buNone/>
              <a:tabLst/>
              <a:defRPr/>
            </a:pPr>
            <a:r>
              <a:rPr kumimoji="0" lang="en-US" sz="6076" b="0" i="0" u="none" strike="noStrike" kern="1200" cap="none" spc="735" normalizeH="0" baseline="0" noProof="0" dirty="0">
                <a:ln>
                  <a:noFill/>
                </a:ln>
                <a:solidFill>
                  <a:srgbClr val="9D2211"/>
                </a:solidFill>
                <a:effectLst/>
                <a:uLnTx/>
                <a:uFillTx/>
                <a:latin typeface="Handy Casual"/>
                <a:ea typeface="+mn-ea"/>
                <a:cs typeface="+mn-cs"/>
              </a:rPr>
              <a:t>Add something new &amp; Allow exploration.</a:t>
            </a:r>
          </a:p>
        </p:txBody>
      </p:sp>
      <p:sp>
        <p:nvSpPr>
          <p:cNvPr id="2" name="TextBox 2"/>
          <p:cNvSpPr txBox="1"/>
          <p:nvPr/>
        </p:nvSpPr>
        <p:spPr>
          <a:xfrm>
            <a:off x="1524000" y="2850356"/>
            <a:ext cx="14271665" cy="5078313"/>
          </a:xfrm>
          <a:prstGeom prst="rect">
            <a:avLst/>
          </a:prstGeom>
        </p:spPr>
        <p:txBody>
          <a:bodyPr wrap="square" lIns="0" tIns="0" rIns="0" bIns="0" rtlCol="0" anchor="t">
            <a:spAutoFit/>
          </a:bodyPr>
          <a:lstStyle/>
          <a:p>
            <a:pPr marL="521203" lvl="1" indent="-260602" algn="l">
              <a:lnSpc>
                <a:spcPts val="4373"/>
              </a:lnSpc>
              <a:spcBef>
                <a:spcPct val="0"/>
              </a:spcBef>
            </a:pPr>
            <a:r>
              <a:rPr lang="en-US" sz="4049" u="none" strike="noStrike" spc="-161" dirty="0">
                <a:solidFill>
                  <a:srgbClr val="9D2211"/>
                </a:solidFill>
                <a:latin typeface="Handy Casual"/>
              </a:rPr>
              <a:t>Kids (and adults) need time to adjust to new foods,  Keep trying.</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9D2211"/>
                </a:solidFill>
                <a:latin typeface="Handy Casual"/>
              </a:rPr>
              <a:t>Learning something new takes time, patience and many attempts.  Kids (and adults) may need to try a new food different ways before they find a way they like. </a:t>
            </a:r>
          </a:p>
          <a:p>
            <a:pPr marL="521203" lvl="1" indent="-260602" algn="l">
              <a:lnSpc>
                <a:spcPts val="4373"/>
              </a:lnSpc>
              <a:spcBef>
                <a:spcPct val="0"/>
              </a:spcBef>
            </a:pPr>
            <a:endParaRPr lang="en-US" sz="4049" u="none" strike="noStrike" spc="-161" dirty="0">
              <a:solidFill>
                <a:srgbClr val="9D2211"/>
              </a:solidFill>
              <a:latin typeface="Handy Casual"/>
            </a:endParaRPr>
          </a:p>
          <a:p>
            <a:pPr marL="521203" lvl="1" indent="-260602" algn="l">
              <a:lnSpc>
                <a:spcPts val="4373"/>
              </a:lnSpc>
              <a:spcBef>
                <a:spcPct val="0"/>
              </a:spcBef>
            </a:pPr>
            <a:r>
              <a:rPr lang="en-US" sz="4049" u="none" strike="noStrike" spc="-161" dirty="0">
                <a:solidFill>
                  <a:srgbClr val="C05B08"/>
                </a:solidFill>
                <a:latin typeface="Handy Casual"/>
              </a:rPr>
              <a:t>Example: </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Plain oatmeal</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Oatmeal with cinnamon</a:t>
            </a:r>
          </a:p>
          <a:p>
            <a:pPr marL="832101" lvl="1" indent="-571500" algn="l">
              <a:lnSpc>
                <a:spcPts val="4373"/>
              </a:lnSpc>
              <a:spcBef>
                <a:spcPct val="0"/>
              </a:spcBef>
              <a:buFont typeface="Arial" panose="020B0604020202020204" pitchFamily="34" charset="0"/>
              <a:buChar char="•"/>
            </a:pPr>
            <a:r>
              <a:rPr lang="en-US" sz="4049" u="none" strike="noStrike" spc="-161" dirty="0">
                <a:solidFill>
                  <a:srgbClr val="C05B08"/>
                </a:solidFill>
                <a:latin typeface="Handy Casual"/>
              </a:rPr>
              <a:t>Oatmeal with applesauce</a:t>
            </a:r>
          </a:p>
        </p:txBody>
      </p:sp>
      <p:sp>
        <p:nvSpPr>
          <p:cNvPr id="4" name="Freeform 4">
            <a:extLst>
              <a:ext uri="{C183D7F6-B498-43B3-948B-1728B52AA6E4}">
                <adec:decorative xmlns:adec="http://schemas.microsoft.com/office/drawing/2017/decorative" val="1"/>
              </a:ext>
            </a:extLst>
          </p:cNvPr>
          <p:cNvSpPr/>
          <p:nvPr/>
        </p:nvSpPr>
        <p:spPr>
          <a:xfrm rot="-705730">
            <a:off x="1571983" y="1061431"/>
            <a:ext cx="684889" cy="1288923"/>
          </a:xfrm>
          <a:custGeom>
            <a:avLst/>
            <a:gdLst/>
            <a:ahLst/>
            <a:cxnLst/>
            <a:rect l="l" t="t" r="r" b="b"/>
            <a:pathLst>
              <a:path w="684889" h="1288923">
                <a:moveTo>
                  <a:pt x="0" y="0"/>
                </a:moveTo>
                <a:lnTo>
                  <a:pt x="684889" y="0"/>
                </a:lnTo>
                <a:lnTo>
                  <a:pt x="684889" y="1288924"/>
                </a:lnTo>
                <a:lnTo>
                  <a:pt x="0" y="1288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a:extLst>
              <a:ext uri="{C183D7F6-B498-43B3-948B-1728B52AA6E4}">
                <adec:decorative xmlns:adec="http://schemas.microsoft.com/office/drawing/2017/decorative" val="1"/>
              </a:ext>
            </a:extLst>
          </p:cNvPr>
          <p:cNvSpPr/>
          <p:nvPr/>
        </p:nvSpPr>
        <p:spPr>
          <a:xfrm rot="554443" flipH="1">
            <a:off x="15460105" y="1099762"/>
            <a:ext cx="671119" cy="1263009"/>
          </a:xfrm>
          <a:custGeom>
            <a:avLst/>
            <a:gdLst/>
            <a:ahLst/>
            <a:cxnLst/>
            <a:rect l="l" t="t" r="r" b="b"/>
            <a:pathLst>
              <a:path w="671119" h="1263009">
                <a:moveTo>
                  <a:pt x="671119" y="0"/>
                </a:moveTo>
                <a:lnTo>
                  <a:pt x="0" y="0"/>
                </a:lnTo>
                <a:lnTo>
                  <a:pt x="0" y="1263009"/>
                </a:lnTo>
                <a:lnTo>
                  <a:pt x="671119" y="1263009"/>
                </a:lnTo>
                <a:lnTo>
                  <a:pt x="67111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8A7F333B-BF6D-ED7F-51A5-C71C64C0E0D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6199" y="5409229"/>
            <a:ext cx="3521338" cy="3521338"/>
          </a:xfrm>
          <a:prstGeom prst="rect">
            <a:avLst/>
          </a:prstGeom>
        </p:spPr>
      </p:pic>
      <p:pic>
        <p:nvPicPr>
          <p:cNvPr id="11" name="Picture 10">
            <a:extLst>
              <a:ext uri="{FF2B5EF4-FFF2-40B4-BE49-F238E27FC236}">
                <a16:creationId xmlns:a16="http://schemas.microsoft.com/office/drawing/2014/main" id="{0831B207-E46C-3BB6-3215-F99B21F0C09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641" y="5409228"/>
            <a:ext cx="3468071" cy="3468071"/>
          </a:xfrm>
          <a:prstGeom prst="rect">
            <a:avLst/>
          </a:prstGeom>
        </p:spPr>
      </p:pic>
      <p:pic>
        <p:nvPicPr>
          <p:cNvPr id="6" name="Recorded Sound">
            <a:hlinkClick r:id="" action="ppaction://media"/>
            <a:extLst>
              <a:ext uri="{FF2B5EF4-FFF2-40B4-BE49-F238E27FC236}">
                <a16:creationId xmlns:a16="http://schemas.microsoft.com/office/drawing/2014/main" id="{E092DF38-2EEF-F5E4-3693-D8E7C2DB0A7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940800" y="49403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9731"/>
    </mc:Choice>
    <mc:Fallback xmlns="">
      <p:transition spd="slow" advTm="29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7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1010</Words>
  <Application>Microsoft Office PowerPoint</Application>
  <PresentationFormat>Custom</PresentationFormat>
  <Paragraphs>141</Paragraphs>
  <Slides>16</Slides>
  <Notes>1</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Handy Casual</vt:lpstr>
      <vt:lpstr>Arial</vt:lpstr>
      <vt:lpstr>Calibri</vt:lpstr>
      <vt:lpstr>Office Theme</vt:lpstr>
      <vt:lpstr>Recipe for PEACE at Mealtimes</vt:lpstr>
      <vt:lpstr>1-2-3 C.A.L.M.</vt:lpstr>
      <vt:lpstr>Consider the snacks.  Every bite counts.</vt:lpstr>
      <vt:lpstr>Consider the snacks.  Every bite counts.</vt:lpstr>
      <vt:lpstr>Consider the snacks.  Every bite counts.</vt:lpstr>
      <vt:lpstr>Add something new &amp; Allow exploration.</vt:lpstr>
      <vt:lpstr>Add something new &amp; Allow exploration.</vt:lpstr>
      <vt:lpstr>Add something new &amp; Allow exploration.</vt:lpstr>
      <vt:lpstr>Add something new &amp; Allow exploration.</vt:lpstr>
      <vt:lpstr>Let them feel hungry.</vt:lpstr>
      <vt:lpstr>Let them feel hungry.</vt:lpstr>
      <vt:lpstr>Let them feel hungry.</vt:lpstr>
      <vt:lpstr>Make foods together.</vt:lpstr>
      <vt:lpstr>Make foods together.</vt:lpstr>
      <vt:lpstr>Make foods together.</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Aesthetic Group Project Presentation</dc:title>
  <dc:creator>wills, hope</dc:creator>
  <cp:lastModifiedBy>Veronica Montaño_Sanchez</cp:lastModifiedBy>
  <cp:revision>17</cp:revision>
  <dcterms:created xsi:type="dcterms:W3CDTF">2006-08-16T00:00:00Z</dcterms:created>
  <dcterms:modified xsi:type="dcterms:W3CDTF">2024-04-08T21:34:04Z</dcterms:modified>
  <dc:identifier>DAFooE7c4EU</dc:identifier>
</cp:coreProperties>
</file>